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5" r:id="rId1"/>
  </p:sldMasterIdLst>
  <p:notesMasterIdLst>
    <p:notesMasterId r:id="rId68"/>
  </p:notesMasterIdLst>
  <p:handoutMasterIdLst>
    <p:handoutMasterId r:id="rId69"/>
  </p:handoutMasterIdLst>
  <p:sldIdLst>
    <p:sldId id="256" r:id="rId2"/>
    <p:sldId id="321" r:id="rId3"/>
    <p:sldId id="322" r:id="rId4"/>
    <p:sldId id="323" r:id="rId5"/>
    <p:sldId id="324" r:id="rId6"/>
    <p:sldId id="308" r:id="rId7"/>
    <p:sldId id="310" r:id="rId8"/>
    <p:sldId id="304" r:id="rId9"/>
    <p:sldId id="305" r:id="rId10"/>
    <p:sldId id="307" r:id="rId11"/>
    <p:sldId id="269" r:id="rId12"/>
    <p:sldId id="422" r:id="rId13"/>
    <p:sldId id="270" r:id="rId14"/>
    <p:sldId id="311" r:id="rId15"/>
    <p:sldId id="296" r:id="rId16"/>
    <p:sldId id="271" r:id="rId17"/>
    <p:sldId id="297" r:id="rId18"/>
    <p:sldId id="273" r:id="rId19"/>
    <p:sldId id="274" r:id="rId20"/>
    <p:sldId id="277" r:id="rId21"/>
    <p:sldId id="284" r:id="rId22"/>
    <p:sldId id="279" r:id="rId23"/>
    <p:sldId id="285" r:id="rId24"/>
    <p:sldId id="312" r:id="rId25"/>
    <p:sldId id="313" r:id="rId26"/>
    <p:sldId id="319" r:id="rId27"/>
    <p:sldId id="288" r:id="rId28"/>
    <p:sldId id="289" r:id="rId29"/>
    <p:sldId id="290" r:id="rId30"/>
    <p:sldId id="280" r:id="rId31"/>
    <p:sldId id="314" r:id="rId32"/>
    <p:sldId id="315" r:id="rId33"/>
    <p:sldId id="316" r:id="rId34"/>
    <p:sldId id="317" r:id="rId35"/>
    <p:sldId id="318" r:id="rId36"/>
    <p:sldId id="343" r:id="rId37"/>
    <p:sldId id="344" r:id="rId38"/>
    <p:sldId id="345" r:id="rId39"/>
    <p:sldId id="346" r:id="rId40"/>
    <p:sldId id="347" r:id="rId41"/>
    <p:sldId id="348" r:id="rId42"/>
    <p:sldId id="349" r:id="rId43"/>
    <p:sldId id="350" r:id="rId44"/>
    <p:sldId id="351" r:id="rId45"/>
    <p:sldId id="352" r:id="rId46"/>
    <p:sldId id="353" r:id="rId47"/>
    <p:sldId id="354" r:id="rId48"/>
    <p:sldId id="355" r:id="rId49"/>
    <p:sldId id="356" r:id="rId50"/>
    <p:sldId id="357" r:id="rId51"/>
    <p:sldId id="358" r:id="rId52"/>
    <p:sldId id="359" r:id="rId53"/>
    <p:sldId id="360" r:id="rId54"/>
    <p:sldId id="361" r:id="rId55"/>
    <p:sldId id="362" r:id="rId56"/>
    <p:sldId id="363" r:id="rId57"/>
    <p:sldId id="429" r:id="rId58"/>
    <p:sldId id="367" r:id="rId59"/>
    <p:sldId id="430" r:id="rId60"/>
    <p:sldId id="375" r:id="rId61"/>
    <p:sldId id="376" r:id="rId62"/>
    <p:sldId id="379" r:id="rId63"/>
    <p:sldId id="382" r:id="rId64"/>
    <p:sldId id="388" r:id="rId65"/>
    <p:sldId id="391" r:id="rId66"/>
    <p:sldId id="392" r:id="rId67"/>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907F"/>
    <a:srgbClr val="E78E7F"/>
    <a:srgbClr val="025772"/>
    <a:srgbClr val="FF0000"/>
    <a:srgbClr val="292D87"/>
    <a:srgbClr val="E7BB19"/>
    <a:srgbClr val="1108CE"/>
    <a:srgbClr val="746D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06" autoAdjust="0"/>
    <p:restoredTop sz="91589" autoAdjust="0"/>
  </p:normalViewPr>
  <p:slideViewPr>
    <p:cSldViewPr snapToGrid="0">
      <p:cViewPr>
        <p:scale>
          <a:sx n="75" d="100"/>
          <a:sy n="75" d="100"/>
        </p:scale>
        <p:origin x="-1746" y="-2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10746"/>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71"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4002" name="Rectangle 2"/>
          <p:cNvSpPr>
            <a:spLocks noGrp="1" noChangeArrowheads="1"/>
          </p:cNvSpPr>
          <p:nvPr>
            <p:ph type="hdr" sz="quarter"/>
          </p:nvPr>
        </p:nvSpPr>
        <p:spPr bwMode="auto">
          <a:xfrm>
            <a:off x="0" y="0"/>
            <a:ext cx="3170238" cy="481013"/>
          </a:xfrm>
          <a:prstGeom prst="rect">
            <a:avLst/>
          </a:prstGeom>
          <a:noFill/>
          <a:ln w="9525">
            <a:noFill/>
            <a:miter lim="800000"/>
            <a:headEnd/>
            <a:tailEnd/>
          </a:ln>
          <a:effectLst/>
        </p:spPr>
        <p:txBody>
          <a:bodyPr vert="horz" wrap="square" lIns="95610" tIns="47805" rIns="95610" bIns="47805" numCol="1" anchor="t" anchorCtr="0" compatLnSpc="1">
            <a:prstTxWarp prst="textNoShape">
              <a:avLst/>
            </a:prstTxWarp>
          </a:bodyPr>
          <a:lstStyle>
            <a:lvl1pPr defTabSz="955675" eaLnBrk="0" hangingPunct="0">
              <a:defRPr sz="1300"/>
            </a:lvl1pPr>
          </a:lstStyle>
          <a:p>
            <a:endParaRPr lang="en-US"/>
          </a:p>
        </p:txBody>
      </p:sp>
      <p:sp>
        <p:nvSpPr>
          <p:cNvPr id="384003" name="Rectangle 3"/>
          <p:cNvSpPr>
            <a:spLocks noGrp="1" noChangeArrowheads="1"/>
          </p:cNvSpPr>
          <p:nvPr>
            <p:ph type="dt" sz="quarter" idx="1"/>
          </p:nvPr>
        </p:nvSpPr>
        <p:spPr bwMode="auto">
          <a:xfrm>
            <a:off x="4143375" y="0"/>
            <a:ext cx="3170238" cy="481013"/>
          </a:xfrm>
          <a:prstGeom prst="rect">
            <a:avLst/>
          </a:prstGeom>
          <a:noFill/>
          <a:ln w="9525">
            <a:noFill/>
            <a:miter lim="800000"/>
            <a:headEnd/>
            <a:tailEnd/>
          </a:ln>
          <a:effectLst/>
        </p:spPr>
        <p:txBody>
          <a:bodyPr vert="horz" wrap="square" lIns="95610" tIns="47805" rIns="95610" bIns="47805" numCol="1" anchor="t" anchorCtr="0" compatLnSpc="1">
            <a:prstTxWarp prst="textNoShape">
              <a:avLst/>
            </a:prstTxWarp>
          </a:bodyPr>
          <a:lstStyle>
            <a:lvl1pPr algn="r" defTabSz="955675" eaLnBrk="0" hangingPunct="0">
              <a:defRPr sz="1300"/>
            </a:lvl1pPr>
          </a:lstStyle>
          <a:p>
            <a:fld id="{7B385A40-1996-4B05-9464-17281A599934}" type="datetimeFigureOut">
              <a:rPr lang="en-US"/>
              <a:pPr/>
              <a:t>12/4/2012</a:t>
            </a:fld>
            <a:endParaRPr lang="en-US"/>
          </a:p>
        </p:txBody>
      </p:sp>
      <p:sp>
        <p:nvSpPr>
          <p:cNvPr id="384004" name="Rectangle 4"/>
          <p:cNvSpPr>
            <a:spLocks noGrp="1" noChangeArrowheads="1"/>
          </p:cNvSpPr>
          <p:nvPr>
            <p:ph type="ftr" sz="quarter" idx="2"/>
          </p:nvPr>
        </p:nvSpPr>
        <p:spPr bwMode="auto">
          <a:xfrm>
            <a:off x="0" y="9118600"/>
            <a:ext cx="3170238" cy="481013"/>
          </a:xfrm>
          <a:prstGeom prst="rect">
            <a:avLst/>
          </a:prstGeom>
          <a:noFill/>
          <a:ln w="9525">
            <a:noFill/>
            <a:miter lim="800000"/>
            <a:headEnd/>
            <a:tailEnd/>
          </a:ln>
          <a:effectLst/>
        </p:spPr>
        <p:txBody>
          <a:bodyPr vert="horz" wrap="square" lIns="95610" tIns="47805" rIns="95610" bIns="47805" numCol="1" anchor="b" anchorCtr="0" compatLnSpc="1">
            <a:prstTxWarp prst="textNoShape">
              <a:avLst/>
            </a:prstTxWarp>
          </a:bodyPr>
          <a:lstStyle>
            <a:lvl1pPr defTabSz="955675" eaLnBrk="0" hangingPunct="0">
              <a:defRPr sz="1300"/>
            </a:lvl1pPr>
          </a:lstStyle>
          <a:p>
            <a:endParaRPr lang="en-US"/>
          </a:p>
        </p:txBody>
      </p:sp>
      <p:sp>
        <p:nvSpPr>
          <p:cNvPr id="384005" name="Rectangle 5"/>
          <p:cNvSpPr>
            <a:spLocks noGrp="1" noChangeArrowheads="1"/>
          </p:cNvSpPr>
          <p:nvPr>
            <p:ph type="sldNum" sz="quarter" idx="3"/>
          </p:nvPr>
        </p:nvSpPr>
        <p:spPr bwMode="auto">
          <a:xfrm>
            <a:off x="4143375" y="9118600"/>
            <a:ext cx="3170238" cy="481013"/>
          </a:xfrm>
          <a:prstGeom prst="rect">
            <a:avLst/>
          </a:prstGeom>
          <a:noFill/>
          <a:ln w="9525">
            <a:noFill/>
            <a:miter lim="800000"/>
            <a:headEnd/>
            <a:tailEnd/>
          </a:ln>
          <a:effectLst/>
        </p:spPr>
        <p:txBody>
          <a:bodyPr vert="horz" wrap="square" lIns="95610" tIns="47805" rIns="95610" bIns="47805" numCol="1" anchor="b" anchorCtr="0" compatLnSpc="1">
            <a:prstTxWarp prst="textNoShape">
              <a:avLst/>
            </a:prstTxWarp>
          </a:bodyPr>
          <a:lstStyle>
            <a:lvl1pPr algn="r" defTabSz="955675" eaLnBrk="0" hangingPunct="0">
              <a:defRPr sz="1300"/>
            </a:lvl1pPr>
          </a:lstStyle>
          <a:p>
            <a:fld id="{4FA418EC-9040-40CD-B10D-D8EE0587EB9C}" type="slidenum">
              <a:rPr lang="en-US"/>
              <a:pPr/>
              <a:t>‹#›</a:t>
            </a:fld>
            <a:endParaRPr lang="en-US"/>
          </a:p>
        </p:txBody>
      </p:sp>
    </p:spTree>
    <p:extLst>
      <p:ext uri="{BB962C8B-B14F-4D97-AF65-F5344CB8AC3E}">
        <p14:creationId xmlns:p14="http://schemas.microsoft.com/office/powerpoint/2010/main" val="36738543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3170238" cy="481013"/>
          </a:xfrm>
          <a:prstGeom prst="rect">
            <a:avLst/>
          </a:prstGeom>
          <a:noFill/>
          <a:ln w="9525">
            <a:noFill/>
            <a:miter lim="800000"/>
            <a:headEnd/>
            <a:tailEnd/>
          </a:ln>
        </p:spPr>
        <p:txBody>
          <a:bodyPr vert="horz" wrap="square" lIns="96662" tIns="48331" rIns="96662" bIns="48331" numCol="1" anchor="t" anchorCtr="0" compatLnSpc="1">
            <a:prstTxWarp prst="textNoShape">
              <a:avLst/>
            </a:prstTxWarp>
          </a:bodyPr>
          <a:lstStyle>
            <a:lvl1pPr defTabSz="966788">
              <a:defRPr sz="1300">
                <a:latin typeface="Calibri" pitchFamily="34" charset="0"/>
              </a:defRPr>
            </a:lvl1pPr>
          </a:lstStyle>
          <a:p>
            <a:endParaRPr lang="en-US"/>
          </a:p>
        </p:txBody>
      </p:sp>
      <p:sp>
        <p:nvSpPr>
          <p:cNvPr id="3" name="Date Placeholder 2"/>
          <p:cNvSpPr>
            <a:spLocks noGrp="1"/>
          </p:cNvSpPr>
          <p:nvPr>
            <p:ph type="dt" idx="1"/>
          </p:nvPr>
        </p:nvSpPr>
        <p:spPr bwMode="auto">
          <a:xfrm>
            <a:off x="4143375" y="0"/>
            <a:ext cx="3170238" cy="481013"/>
          </a:xfrm>
          <a:prstGeom prst="rect">
            <a:avLst/>
          </a:prstGeom>
          <a:noFill/>
          <a:ln w="9525">
            <a:noFill/>
            <a:miter lim="800000"/>
            <a:headEnd/>
            <a:tailEnd/>
          </a:ln>
        </p:spPr>
        <p:txBody>
          <a:bodyPr vert="horz" wrap="square" lIns="96662" tIns="48331" rIns="96662" bIns="48331" numCol="1" anchor="t" anchorCtr="0" compatLnSpc="1">
            <a:prstTxWarp prst="textNoShape">
              <a:avLst/>
            </a:prstTxWarp>
          </a:bodyPr>
          <a:lstStyle>
            <a:lvl1pPr algn="r" defTabSz="966788">
              <a:defRPr sz="1300">
                <a:latin typeface="Calibri" pitchFamily="34" charset="0"/>
              </a:defRPr>
            </a:lvl1pPr>
          </a:lstStyle>
          <a:p>
            <a:fld id="{FA2F7F88-36A3-4F6B-B034-1EDCB7A12B99}" type="datetimeFigureOut">
              <a:rPr lang="en-US"/>
              <a:pPr/>
              <a:t>12/4/2012</a:t>
            </a:fld>
            <a:endParaRPr lang="en-US"/>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bwMode="auto">
          <a:xfrm>
            <a:off x="731838" y="4560888"/>
            <a:ext cx="5853112" cy="4321175"/>
          </a:xfrm>
          <a:prstGeom prst="rect">
            <a:avLst/>
          </a:prstGeom>
          <a:noFill/>
          <a:ln w="9525">
            <a:noFill/>
            <a:miter lim="800000"/>
            <a:headEnd/>
            <a:tailEnd/>
          </a:ln>
        </p:spPr>
        <p:txBody>
          <a:bodyPr vert="horz" wrap="square" lIns="96662" tIns="48331" rIns="96662"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bwMode="auto">
          <a:xfrm>
            <a:off x="0" y="9118600"/>
            <a:ext cx="3170238" cy="481013"/>
          </a:xfrm>
          <a:prstGeom prst="rect">
            <a:avLst/>
          </a:prstGeom>
          <a:noFill/>
          <a:ln w="9525">
            <a:noFill/>
            <a:miter lim="800000"/>
            <a:headEnd/>
            <a:tailEnd/>
          </a:ln>
        </p:spPr>
        <p:txBody>
          <a:bodyPr vert="horz" wrap="square" lIns="96662" tIns="48331" rIns="96662" bIns="48331" numCol="1" anchor="b" anchorCtr="0" compatLnSpc="1">
            <a:prstTxWarp prst="textNoShape">
              <a:avLst/>
            </a:prstTxWarp>
          </a:bodyPr>
          <a:lstStyle>
            <a:lvl1pPr defTabSz="966788">
              <a:defRPr sz="1300">
                <a:latin typeface="Calibri" pitchFamily="34" charset="0"/>
              </a:defRPr>
            </a:lvl1pPr>
          </a:lstStyle>
          <a:p>
            <a:endParaRPr lang="en-US"/>
          </a:p>
        </p:txBody>
      </p:sp>
      <p:sp>
        <p:nvSpPr>
          <p:cNvPr id="7" name="Slide Number Placeholder 6"/>
          <p:cNvSpPr>
            <a:spLocks noGrp="1"/>
          </p:cNvSpPr>
          <p:nvPr>
            <p:ph type="sldNum" sz="quarter" idx="5"/>
          </p:nvPr>
        </p:nvSpPr>
        <p:spPr bwMode="auto">
          <a:xfrm>
            <a:off x="4143375" y="9118600"/>
            <a:ext cx="3170238" cy="481013"/>
          </a:xfrm>
          <a:prstGeom prst="rect">
            <a:avLst/>
          </a:prstGeom>
          <a:noFill/>
          <a:ln w="9525">
            <a:noFill/>
            <a:miter lim="800000"/>
            <a:headEnd/>
            <a:tailEnd/>
          </a:ln>
        </p:spPr>
        <p:txBody>
          <a:bodyPr vert="horz" wrap="square" lIns="96662" tIns="48331" rIns="96662" bIns="48331" numCol="1" anchor="b" anchorCtr="0" compatLnSpc="1">
            <a:prstTxWarp prst="textNoShape">
              <a:avLst/>
            </a:prstTxWarp>
          </a:bodyPr>
          <a:lstStyle>
            <a:lvl1pPr algn="r" defTabSz="966788">
              <a:defRPr sz="1300">
                <a:latin typeface="Calibri" pitchFamily="34" charset="0"/>
              </a:defRPr>
            </a:lvl1pPr>
          </a:lstStyle>
          <a:p>
            <a:fld id="{316F6954-9FF6-4B4E-93C2-655A0EBB8610}" type="slidenum">
              <a:rPr lang="en-US"/>
              <a:pPr/>
              <a:t>‹#›</a:t>
            </a:fld>
            <a:endParaRPr lang="en-US"/>
          </a:p>
        </p:txBody>
      </p:sp>
    </p:spTree>
    <p:extLst>
      <p:ext uri="{BB962C8B-B14F-4D97-AF65-F5344CB8AC3E}">
        <p14:creationId xmlns:p14="http://schemas.microsoft.com/office/powerpoint/2010/main" val="34318490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p:txBody>
          <a:bodyPr/>
          <a:lstStyle/>
          <a:p>
            <a:pPr eaLnBrk="1" hangingPunct="1">
              <a:spcBef>
                <a:spcPct val="0"/>
              </a:spcBef>
            </a:pPr>
            <a:endParaRPr lang="en-US" smtClean="0"/>
          </a:p>
        </p:txBody>
      </p:sp>
      <p:sp>
        <p:nvSpPr>
          <p:cNvPr id="49156" name="Slide Number Placeholder 3"/>
          <p:cNvSpPr>
            <a:spLocks noGrp="1"/>
          </p:cNvSpPr>
          <p:nvPr>
            <p:ph type="sldNum" sz="quarter" idx="5"/>
          </p:nvPr>
        </p:nvSpPr>
        <p:spPr>
          <a:noFill/>
        </p:spPr>
        <p:txBody>
          <a:bodyPr/>
          <a:lstStyle/>
          <a:p>
            <a:fld id="{226E2B0B-03B1-471B-9A3F-572516FA9D33}"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06" name="Rectangle 2"/>
          <p:cNvSpPr>
            <a:spLocks noGrp="1" noRot="1" noChangeAspect="1" noTextEdit="1"/>
          </p:cNvSpPr>
          <p:nvPr>
            <p:ph type="sldImg"/>
          </p:nvPr>
        </p:nvSpPr>
        <p:spPr bwMode="auto">
          <a:noFill/>
          <a:ln>
            <a:solidFill>
              <a:srgbClr val="000000"/>
            </a:solidFill>
            <a:miter lim="800000"/>
            <a:headEnd/>
            <a:tailEnd/>
          </a:ln>
        </p:spPr>
      </p:sp>
      <p:sp>
        <p:nvSpPr>
          <p:cNvPr id="482307" name="Rectangle 3"/>
          <p:cNvSpPr>
            <a:spLocks noGrp="1"/>
          </p:cNvSpPr>
          <p:nvPr>
            <p:ph type="body" idx="1"/>
          </p:nvPr>
        </p:nvSpPr>
        <p:spPr/>
        <p:txBody>
          <a:bodyPr/>
          <a:lstStyle/>
          <a:p>
            <a:pPr>
              <a:buFontTx/>
              <a:buChar char="•"/>
            </a:pPr>
            <a:r>
              <a:rPr lang="en-US" dirty="0" smtClean="0"/>
              <a:t>Why should these be considered puzzles in perfect markets?</a:t>
            </a:r>
          </a:p>
          <a:p>
            <a:pPr>
              <a:buFontTx/>
              <a:buChar char="•"/>
            </a:pPr>
            <a:r>
              <a:rPr lang="en-US" dirty="0" smtClean="0"/>
              <a:t>Note on inter-linkages:  An inter-linkage occurs when two people simultaneously make two transactions AND the terms of each individual transaction would be different if they were “unbundled”.</a:t>
            </a:r>
          </a:p>
          <a:p>
            <a:pPr>
              <a:buFontTx/>
              <a:buChar char="•"/>
            </a:pPr>
            <a:r>
              <a:rPr lang="en-US" dirty="0" smtClean="0"/>
              <a:t>Examples:</a:t>
            </a:r>
          </a:p>
          <a:p>
            <a:pPr lvl="1">
              <a:buFontTx/>
              <a:buChar char="•"/>
            </a:pPr>
            <a:r>
              <a:rPr lang="en-US" dirty="0" smtClean="0"/>
              <a:t>Large farmer lends money to landless worker so worker can eat during “lean” season.  In addition, landlord agrees to hire the worker on his farm during the “peak” season.</a:t>
            </a:r>
          </a:p>
          <a:p>
            <a:pPr lvl="1">
              <a:buFontTx/>
              <a:buChar char="•"/>
            </a:pPr>
            <a:r>
              <a:rPr lang="en-US" dirty="0" smtClean="0"/>
              <a:t>Rice mill makes a loan to a rice farmer.  In addition, rice farmer agrees to sell his rice output to the miller. </a:t>
            </a:r>
          </a:p>
          <a:p>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16F6954-9FF6-4B4E-93C2-655A0EBB8610}" type="slidenum">
              <a:rPr lang="en-US" smtClean="0"/>
              <a:pPr/>
              <a:t>11</a:t>
            </a:fld>
            <a:endParaRPr lang="en-US"/>
          </a:p>
        </p:txBody>
      </p:sp>
    </p:spTree>
    <p:extLst>
      <p:ext uri="{BB962C8B-B14F-4D97-AF65-F5344CB8AC3E}">
        <p14:creationId xmlns:p14="http://schemas.microsoft.com/office/powerpoint/2010/main" val="27741057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5138" name="Rectangle 2"/>
          <p:cNvSpPr>
            <a:spLocks noGrp="1" noRot="1" noChangeAspect="1" noTextEdit="1"/>
          </p:cNvSpPr>
          <p:nvPr>
            <p:ph type="sldImg"/>
          </p:nvPr>
        </p:nvSpPr>
        <p:spPr bwMode="auto">
          <a:noFill/>
          <a:ln>
            <a:solidFill>
              <a:srgbClr val="000000"/>
            </a:solidFill>
            <a:miter lim="800000"/>
            <a:headEnd/>
            <a:tailEnd/>
          </a:ln>
        </p:spPr>
      </p:sp>
      <p:sp>
        <p:nvSpPr>
          <p:cNvPr id="475139" name="Rectangle 3"/>
          <p:cNvSpPr>
            <a:spLocks noGrp="1"/>
          </p:cNvSpPr>
          <p:nvPr>
            <p:ph type="body" idx="1"/>
          </p:nvPr>
        </p:nvSpPr>
        <p:spPr/>
        <p:txBody>
          <a:bodyPr/>
          <a:lstStyle/>
          <a:p>
            <a:r>
              <a:rPr lang="en-US" smtClean="0"/>
              <a:t>Efficiency enhancing trade makes at least one person better off without making anyone worse off.</a:t>
            </a: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Rectangle 4"/>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lang="en-US" smtClean="0"/>
              <a:t>Click to edit Master title style</a:t>
            </a:r>
            <a:endParaRPr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7" name="Date Placeholder 27"/>
          <p:cNvSpPr>
            <a:spLocks noGrp="1"/>
          </p:cNvSpPr>
          <p:nvPr>
            <p:ph type="dt" sz="half" idx="10"/>
          </p:nvPr>
        </p:nvSpPr>
        <p:spPr>
          <a:xfrm>
            <a:off x="76200" y="6069013"/>
            <a:ext cx="2057400" cy="685800"/>
          </a:xfrm>
        </p:spPr>
        <p:txBody>
          <a:bodyPr>
            <a:noAutofit/>
          </a:bodyPr>
          <a:lstStyle>
            <a:lvl1pPr algn="ctr">
              <a:defRPr sz="2000" smtClean="0">
                <a:solidFill>
                  <a:srgbClr val="FFFFFF"/>
                </a:solidFill>
              </a:defRPr>
            </a:lvl1pPr>
          </a:lstStyle>
          <a:p>
            <a:pPr>
              <a:defRPr/>
            </a:pPr>
            <a:fld id="{E1D5E69E-BAA7-4ED7-BB3B-506E98514995}" type="datetime1">
              <a:rPr lang="en-US"/>
              <a:pPr>
                <a:defRPr/>
              </a:pPr>
              <a:t>12/4/2012</a:t>
            </a:fld>
            <a:endParaRPr lang="en-US"/>
          </a:p>
        </p:txBody>
      </p:sp>
      <p:sp>
        <p:nvSpPr>
          <p:cNvPr id="10" name="Footer Placeholder 16"/>
          <p:cNvSpPr>
            <a:spLocks noGrp="1"/>
          </p:cNvSpPr>
          <p:nvPr>
            <p:ph type="ftr" sz="quarter" idx="11"/>
          </p:nvPr>
        </p:nvSpPr>
        <p:spPr>
          <a:xfrm>
            <a:off x="2085975" y="236538"/>
            <a:ext cx="5867400" cy="365125"/>
          </a:xfrm>
        </p:spPr>
        <p:txBody>
          <a:bodyPr/>
          <a:lstStyle>
            <a:lvl1pPr>
              <a:defRPr/>
            </a:lvl1pPr>
          </a:lstStyle>
          <a:p>
            <a:endParaRPr lang="en-US"/>
          </a:p>
        </p:txBody>
      </p:sp>
      <p:sp>
        <p:nvSpPr>
          <p:cNvPr id="11" name="Slide Number Placeholder 28"/>
          <p:cNvSpPr>
            <a:spLocks noGrp="1"/>
          </p:cNvSpPr>
          <p:nvPr>
            <p:ph type="sldNum" sz="quarter" idx="12"/>
          </p:nvPr>
        </p:nvSpPr>
        <p:spPr>
          <a:xfrm>
            <a:off x="8001000" y="228600"/>
            <a:ext cx="838200" cy="381000"/>
          </a:xfrm>
        </p:spPr>
        <p:txBody>
          <a:bodyPr/>
          <a:lstStyle>
            <a:lvl1pPr>
              <a:defRPr smtClean="0">
                <a:solidFill>
                  <a:schemeClr val="tx2"/>
                </a:solidFill>
              </a:defRPr>
            </a:lvl1pPr>
          </a:lstStyle>
          <a:p>
            <a:pPr>
              <a:defRPr/>
            </a:pPr>
            <a:fld id="{09CB3C64-CAE6-470B-9B9E-758D9DBB7A30}"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Rectangle 4"/>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Text Placeholder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en-US" smtClean="0"/>
              <a:t>Click to edit Master title style</a:t>
            </a:r>
            <a:endParaRPr lang="en-US"/>
          </a:p>
        </p:txBody>
      </p:sp>
      <p:sp>
        <p:nvSpPr>
          <p:cNvPr id="7" name="Date Placeholder 11"/>
          <p:cNvSpPr>
            <a:spLocks noGrp="1"/>
          </p:cNvSpPr>
          <p:nvPr>
            <p:ph type="dt" sz="half" idx="10"/>
          </p:nvPr>
        </p:nvSpPr>
        <p:spPr>
          <a:xfrm>
            <a:off x="6096000" y="6248400"/>
            <a:ext cx="2667000" cy="365125"/>
          </a:xfrm>
        </p:spPr>
        <p:txBody>
          <a:bodyPr/>
          <a:lstStyle>
            <a:lvl1pPr>
              <a:defRPr/>
            </a:lvl1pPr>
          </a:lstStyle>
          <a:p>
            <a:pPr>
              <a:defRPr/>
            </a:pPr>
            <a:fld id="{EA7DB6E0-E016-4E3B-8AA1-B5BF9890108D}" type="datetime1">
              <a:rPr lang="en-US"/>
              <a:pPr>
                <a:defRPr/>
              </a:pPr>
              <a:t>12/4/2012</a:t>
            </a:fld>
            <a:endParaRPr lang="en-US"/>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smtClean="0">
                <a:solidFill>
                  <a:srgbClr val="FFFFFF"/>
                </a:solidFill>
              </a:defRPr>
            </a:lvl1pPr>
          </a:lstStyle>
          <a:p>
            <a:pPr>
              <a:defRPr/>
            </a:pPr>
            <a:fld id="{06BB73DD-1840-4A3C-8653-D97DE821BB69}" type="slidenum">
              <a:rPr lang="en-US"/>
              <a:pPr>
                <a:defRPr/>
              </a:pPr>
              <a:t>‹#›</a:t>
            </a:fld>
            <a:endParaRPr lang="en-US"/>
          </a:p>
        </p:txBody>
      </p:sp>
      <p:sp>
        <p:nvSpPr>
          <p:cNvPr id="9" name="Footer Placeholder 13"/>
          <p:cNvSpPr>
            <a:spLocks noGrp="1"/>
          </p:cNvSpPr>
          <p:nvPr>
            <p:ph type="ftr" sz="quarter" idx="12"/>
          </p:nvPr>
        </p:nvSpPr>
        <p:spPr>
          <a:xfrm>
            <a:off x="609600" y="6248400"/>
            <a:ext cx="5421313" cy="365125"/>
          </a:xfrm>
        </p:spPr>
        <p:txBody>
          <a:bodyPr/>
          <a:lstStyle>
            <a:lvl1pPr>
              <a:defRPr/>
            </a:lvl1p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533400" y="273050"/>
            <a:ext cx="81534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609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800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0" name="Date Placeholder 9"/>
          <p:cNvSpPr>
            <a:spLocks noGrp="1"/>
          </p:cNvSpPr>
          <p:nvPr>
            <p:ph type="dt" sz="half" idx="10"/>
          </p:nvPr>
        </p:nvSpPr>
        <p:spPr>
          <a:xfrm>
            <a:off x="6096000" y="6248400"/>
            <a:ext cx="2667000" cy="365125"/>
          </a:xfrm>
        </p:spPr>
        <p:txBody>
          <a:bodyPr rtlCol="0"/>
          <a:lstStyle>
            <a:lvl1pPr>
              <a:defRPr/>
            </a:lvl1pPr>
          </a:lstStyle>
          <a:p>
            <a:pPr>
              <a:defRPr/>
            </a:pPr>
            <a:fld id="{1734D895-9196-44F1-BD4B-C07501D5AD17}" type="datetime1">
              <a:rPr lang="en-US"/>
              <a:pPr>
                <a:defRPr/>
              </a:pPr>
              <a:t>12/4/2012</a:t>
            </a:fld>
            <a:endParaRPr lang="en-US"/>
          </a:p>
        </p:txBody>
      </p:sp>
      <p:sp>
        <p:nvSpPr>
          <p:cNvPr id="12" name="Slide Number Placeholder 11"/>
          <p:cNvSpPr>
            <a:spLocks noGrp="1"/>
          </p:cNvSpPr>
          <p:nvPr>
            <p:ph type="sldNum" sz="quarter" idx="11"/>
          </p:nvPr>
        </p:nvSpPr>
        <p:spPr>
          <a:xfrm>
            <a:off x="0" y="1271588"/>
            <a:ext cx="533400" cy="244475"/>
          </a:xfrm>
        </p:spPr>
        <p:txBody>
          <a:bodyPr rtlCol="0"/>
          <a:lstStyle>
            <a:lvl1pPr>
              <a:defRPr/>
            </a:lvl1pPr>
          </a:lstStyle>
          <a:p>
            <a:pPr>
              <a:defRPr/>
            </a:pPr>
            <a:fld id="{E02371F3-98F5-4D89-B183-69953302EF47}" type="slidenum">
              <a:rPr lang="en-US"/>
              <a:pPr>
                <a:defRPr/>
              </a:pPr>
              <a:t>‹#›</a:t>
            </a:fld>
            <a:endParaRPr lang="en-US"/>
          </a:p>
        </p:txBody>
      </p:sp>
      <p:sp>
        <p:nvSpPr>
          <p:cNvPr id="14" name="Footer Placeholder 13"/>
          <p:cNvSpPr>
            <a:spLocks noGrp="1"/>
          </p:cNvSpPr>
          <p:nvPr>
            <p:ph type="ftr" sz="quarter" idx="12"/>
          </p:nvPr>
        </p:nvSpPr>
        <p:spPr>
          <a:xfrm>
            <a:off x="609600" y="6248400"/>
            <a:ext cx="5421313" cy="365125"/>
          </a:xfrm>
        </p:spPr>
        <p:txBody>
          <a:bodyPr/>
          <a:lstStyle>
            <a:lvl1pPr>
              <a:defRPr/>
            </a:lvl1p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11"/>
          <p:cNvSpPr>
            <a:spLocks noGrp="1"/>
          </p:cNvSpPr>
          <p:nvPr>
            <p:ph type="dt" sz="half" idx="10"/>
          </p:nvPr>
        </p:nvSpPr>
        <p:spPr>
          <a:xfrm>
            <a:off x="6248400" y="6248400"/>
            <a:ext cx="2667000" cy="365125"/>
          </a:xfrm>
        </p:spPr>
        <p:txBody>
          <a:bodyPr rtlCol="0"/>
          <a:lstStyle>
            <a:lvl1pPr>
              <a:defRPr/>
            </a:lvl1pPr>
          </a:lstStyle>
          <a:p>
            <a:pPr>
              <a:defRPr/>
            </a:pPr>
            <a:fld id="{7D86B124-C284-44D7-A5F6-677BDB173EBA}" type="datetime1">
              <a:rPr lang="en-US"/>
              <a:pPr>
                <a:defRPr/>
              </a:pPr>
              <a:t>12/4/2012</a:t>
            </a:fld>
            <a:endParaRPr lang="en-US"/>
          </a:p>
        </p:txBody>
      </p:sp>
      <p:sp>
        <p:nvSpPr>
          <p:cNvPr id="10" name="Slide Number Placeholder 12"/>
          <p:cNvSpPr>
            <a:spLocks noGrp="1"/>
          </p:cNvSpPr>
          <p:nvPr>
            <p:ph type="sldNum" sz="quarter" idx="11"/>
          </p:nvPr>
        </p:nvSpPr>
        <p:spPr>
          <a:xfrm>
            <a:off x="0" y="4667250"/>
            <a:ext cx="1447800" cy="663575"/>
          </a:xfrm>
        </p:spPr>
        <p:txBody>
          <a:bodyPr rtlCol="0"/>
          <a:lstStyle>
            <a:lvl1pPr>
              <a:defRPr sz="2800" smtClean="0"/>
            </a:lvl1pPr>
          </a:lstStyle>
          <a:p>
            <a:pPr>
              <a:defRPr/>
            </a:pPr>
            <a:fld id="{0AF28B66-48C7-4C7E-9ACE-B439F98D429F}" type="slidenum">
              <a:rPr lang="en-US"/>
              <a:pPr>
                <a:defRPr/>
              </a:pPr>
              <a:t>‹#›</a:t>
            </a:fld>
            <a:endParaRPr lang="en-US"/>
          </a:p>
        </p:txBody>
      </p:sp>
      <p:sp>
        <p:nvSpPr>
          <p:cNvPr id="11" name="Footer Placeholder 13"/>
          <p:cNvSpPr>
            <a:spLocks noGrp="1"/>
          </p:cNvSpPr>
          <p:nvPr>
            <p:ph type="ftr" sz="quarter" idx="12"/>
          </p:nvPr>
        </p:nvSpPr>
        <p:spPr>
          <a:xfrm>
            <a:off x="1600200" y="6248400"/>
            <a:ext cx="4572000" cy="365125"/>
          </a:xfrm>
        </p:spPr>
        <p:txBody>
          <a:bodyPr/>
          <a:lstStyle>
            <a:lvl1pPr>
              <a:defRPr/>
            </a:lvl1p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Vertical Title 1"/>
          <p:cNvSpPr>
            <a:spLocks noGrp="1"/>
          </p:cNvSpPr>
          <p:nvPr>
            <p:ph type="title" orient="vert"/>
          </p:nvPr>
        </p:nvSpPr>
        <p:spPr>
          <a:xfrm>
            <a:off x="6553200" y="609600"/>
            <a:ext cx="2057400" cy="5516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4145868-0F9E-4632-BD54-866B34635F02}" type="datetime1">
              <a:rPr lang="en-US"/>
              <a:pPr>
                <a:defRPr/>
              </a:pPr>
              <a:t>12/4/2012</a:t>
            </a:fld>
            <a:endParaRPr lang="en-US"/>
          </a:p>
        </p:txBody>
      </p:sp>
      <p:sp>
        <p:nvSpPr>
          <p:cNvPr id="8" name="Footer Placeholder 4"/>
          <p:cNvSpPr>
            <a:spLocks noGrp="1"/>
          </p:cNvSpPr>
          <p:nvPr>
            <p:ph type="ftr" sz="quarter" idx="11"/>
          </p:nvPr>
        </p:nvSpPr>
        <p:spPr/>
        <p:txBody>
          <a:bodyPr/>
          <a:lstStyle>
            <a:lvl1pPr>
              <a:defRPr/>
            </a:lvl1pPr>
          </a:lstStyle>
          <a:p>
            <a:endParaRPr lang="en-US"/>
          </a:p>
        </p:txBody>
      </p:sp>
      <p:sp>
        <p:nvSpPr>
          <p:cNvPr id="9" name="Slide Number Placeholder 5"/>
          <p:cNvSpPr>
            <a:spLocks noGrp="1"/>
          </p:cNvSpPr>
          <p:nvPr>
            <p:ph type="sldNum" sz="quarter" idx="12"/>
          </p:nvPr>
        </p:nvSpPr>
        <p:spPr/>
        <p:txBody>
          <a:bodyPr/>
          <a:lstStyle>
            <a:lvl1pPr>
              <a:defRPr/>
            </a:lvl1pPr>
          </a:lstStyle>
          <a:p>
            <a:pPr>
              <a:defRPr/>
            </a:pPr>
            <a:fld id="{4F3E943F-BEED-411B-B7AE-0EAB470A87FD}"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7"/>
          <p:cNvSpPr>
            <a:spLocks noGrp="1"/>
          </p:cNvSpPr>
          <p:nvPr>
            <p:ph type="dt" sz="half" idx="10"/>
          </p:nvPr>
        </p:nvSpPr>
        <p:spPr/>
        <p:txBody>
          <a:bodyPr/>
          <a:lstStyle>
            <a:lvl1pPr>
              <a:defRPr/>
            </a:lvl1pPr>
          </a:lstStyle>
          <a:p>
            <a:pPr>
              <a:defRPr/>
            </a:pPr>
            <a:fld id="{AE484467-5AD1-4F39-99B6-24DDDCB6AC9B}" type="datetime1">
              <a:rPr lang="en-US"/>
              <a:pPr>
                <a:defRPr/>
              </a:pPr>
              <a:t>12/4/2012</a:t>
            </a:fld>
            <a:endParaRPr lang="en-US"/>
          </a:p>
        </p:txBody>
      </p:sp>
      <p:sp>
        <p:nvSpPr>
          <p:cNvPr id="5" name="Slide Number Placeholder 9"/>
          <p:cNvSpPr>
            <a:spLocks noGrp="1"/>
          </p:cNvSpPr>
          <p:nvPr>
            <p:ph type="sldNum" sz="quarter" idx="11"/>
          </p:nvPr>
        </p:nvSpPr>
        <p:spPr/>
        <p:txBody>
          <a:bodyPr/>
          <a:lstStyle>
            <a:lvl1pPr>
              <a:defRPr/>
            </a:lvl1pPr>
          </a:lstStyle>
          <a:p>
            <a:pPr>
              <a:defRPr/>
            </a:pPr>
            <a:fld id="{3FBE319B-8BE0-4F99-A18E-B2C4A078FC62}" type="slidenum">
              <a:rPr lang="en-US"/>
              <a:pPr>
                <a:defRPr/>
              </a:pPr>
              <a:t>‹#›</a:t>
            </a:fld>
            <a:endParaRPr lang="en-US"/>
          </a:p>
        </p:txBody>
      </p:sp>
      <p:sp>
        <p:nvSpPr>
          <p:cNvPr id="6" name="Footer Placeholder 11"/>
          <p:cNvSpPr>
            <a:spLocks noGrp="1"/>
          </p:cNvSpPr>
          <p:nvPr>
            <p:ph type="ftr"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40254132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197"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198"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5" name="Date Placeholder 3"/>
          <p:cNvSpPr>
            <a:spLocks noGrp="1"/>
          </p:cNvSpPr>
          <p:nvPr>
            <p:ph type="dt" sz="half" idx="2"/>
          </p:nvPr>
        </p:nvSpPr>
        <p:spPr>
          <a:xfrm>
            <a:off x="6553200" y="6248400"/>
            <a:ext cx="2209800" cy="365125"/>
          </a:xfrm>
          <a:prstGeom prst="rect">
            <a:avLst/>
          </a:prstGeom>
        </p:spPr>
        <p:txBody>
          <a:bodyPr vert="horz" anchor="ctr" anchorCtr="0"/>
          <a:lstStyle>
            <a:lvl1pPr>
              <a:defRPr sz="1400">
                <a:solidFill>
                  <a:schemeClr val="tx2"/>
                </a:solidFill>
              </a:defRPr>
            </a:lvl1pPr>
          </a:lstStyle>
          <a:p>
            <a:pPr>
              <a:defRPr/>
            </a:pPr>
            <a:fld id="{1EB8BDD3-C47F-49D0-96F2-8C8845E59E2F}" type="datetime1">
              <a:rPr lang="en-US"/>
              <a:pPr>
                <a:defRPr/>
              </a:pPr>
              <a:t>12/4/2012</a:t>
            </a:fld>
            <a:endParaRPr lang="en-US"/>
          </a:p>
        </p:txBody>
      </p:sp>
      <p:sp>
        <p:nvSpPr>
          <p:cNvPr id="16" name="Footer Placeholder 4"/>
          <p:cNvSpPr>
            <a:spLocks noGrp="1"/>
          </p:cNvSpPr>
          <p:nvPr>
            <p:ph type="ftr" sz="quarter" idx="3"/>
          </p:nvPr>
        </p:nvSpPr>
        <p:spPr>
          <a:xfrm>
            <a:off x="457200" y="6248400"/>
            <a:ext cx="5573713"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chemeClr val="tx2"/>
                </a:solidFill>
              </a:defRPr>
            </a:lvl1pPr>
          </a:lstStyle>
          <a:p>
            <a:endParaRPr lang="en-US"/>
          </a:p>
        </p:txBody>
      </p:sp>
      <p:sp>
        <p:nvSpPr>
          <p:cNvPr id="17" name="Slide Number Placeholder 5"/>
          <p:cNvSpPr>
            <a:spLocks noGrp="1"/>
          </p:cNvSpPr>
          <p:nvPr>
            <p:ph type="sldNum" sz="quarter" idx="4"/>
          </p:nvPr>
        </p:nvSpPr>
        <p:spPr>
          <a:xfrm rot="5400000">
            <a:off x="5989638" y="144462"/>
            <a:ext cx="533400" cy="244475"/>
          </a:xfrm>
          <a:prstGeom prst="rect">
            <a:avLst/>
          </a:prstGeom>
        </p:spPr>
        <p:txBody>
          <a:bodyPr vert="horz" anchor="ctr" anchorCtr="0">
            <a:normAutofit/>
          </a:bodyPr>
          <a:lstStyle>
            <a:lvl1pPr algn="ctr">
              <a:defRPr sz="1400" b="1">
                <a:solidFill>
                  <a:srgbClr val="FFFFFF"/>
                </a:solidFill>
              </a:defRPr>
            </a:lvl1pPr>
          </a:lstStyle>
          <a:p>
            <a:pPr>
              <a:defRPr/>
            </a:pPr>
            <a:fld id="{63118331-9A0A-4B14-AA31-6E844EEA9BA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2" r:id="rId6"/>
  </p:sldLayoutIdLst>
  <p:hf hdr="0" ftr="0" dt="0"/>
  <p:txStyles>
    <p:titleStyle>
      <a:lvl1pPr algn="l" rtl="0" fontAlgn="base">
        <a:spcBef>
          <a:spcPct val="0"/>
        </a:spcBef>
        <a:spcAft>
          <a:spcPct val="0"/>
        </a:spcAft>
        <a:defRPr sz="4400" kern="1200">
          <a:solidFill>
            <a:schemeClr val="tx2"/>
          </a:solidFill>
          <a:latin typeface="+mj-lt"/>
          <a:ea typeface="+mj-ea"/>
          <a:cs typeface="+mj-cs"/>
        </a:defRPr>
      </a:lvl1pPr>
      <a:lvl2pPr algn="l" rtl="0" fontAlgn="base">
        <a:spcBef>
          <a:spcPct val="0"/>
        </a:spcBef>
        <a:spcAft>
          <a:spcPct val="0"/>
        </a:spcAft>
        <a:defRPr sz="4400">
          <a:solidFill>
            <a:schemeClr val="tx2"/>
          </a:solidFill>
          <a:latin typeface="Tw Cen MT" pitchFamily="34" charset="0"/>
        </a:defRPr>
      </a:lvl2pPr>
      <a:lvl3pPr algn="l" rtl="0" fontAlgn="base">
        <a:spcBef>
          <a:spcPct val="0"/>
        </a:spcBef>
        <a:spcAft>
          <a:spcPct val="0"/>
        </a:spcAft>
        <a:defRPr sz="4400">
          <a:solidFill>
            <a:schemeClr val="tx2"/>
          </a:solidFill>
          <a:latin typeface="Tw Cen MT" pitchFamily="34" charset="0"/>
        </a:defRPr>
      </a:lvl3pPr>
      <a:lvl4pPr algn="l" rtl="0" fontAlgn="base">
        <a:spcBef>
          <a:spcPct val="0"/>
        </a:spcBef>
        <a:spcAft>
          <a:spcPct val="0"/>
        </a:spcAft>
        <a:defRPr sz="4400">
          <a:solidFill>
            <a:schemeClr val="tx2"/>
          </a:solidFill>
          <a:latin typeface="Tw Cen MT" pitchFamily="34" charset="0"/>
        </a:defRPr>
      </a:lvl4pPr>
      <a:lvl5pPr algn="l" rtl="0" fontAlgn="base">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fontAlgn="base">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fontAlgn="base">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fontAlgn="base">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fontAlgn="base">
        <a:spcBef>
          <a:spcPts val="400"/>
        </a:spcBef>
        <a:spcAft>
          <a:spcPct val="0"/>
        </a:spcAft>
        <a:buClr>
          <a:srgbClr val="A5AB81"/>
        </a:buClr>
        <a:buSzPct val="75000"/>
        <a:buFont typeface="Wingdings" pitchFamily="2" charset="2"/>
        <a:buChar char=""/>
        <a:defRPr sz="2000" kern="1200">
          <a:solidFill>
            <a:schemeClr val="tx1"/>
          </a:solidFill>
          <a:latin typeface="+mn-lt"/>
          <a:ea typeface="+mn-ea"/>
          <a:cs typeface="+mn-cs"/>
        </a:defRPr>
      </a:lvl4pPr>
      <a:lvl5pPr marL="1828800" indent="-228600" algn="l" rtl="0" fontAlgn="base">
        <a:spcBef>
          <a:spcPts val="400"/>
        </a:spcBef>
        <a:spcAft>
          <a:spcPct val="0"/>
        </a:spcAft>
        <a:buClr>
          <a:srgbClr val="D8B25C"/>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3.xml"/><Relationship Id="rId1" Type="http://schemas.openxmlformats.org/officeDocument/2006/relationships/audio" Target="../media/audio1.wav"/><Relationship Id="rId4" Type="http://schemas.openxmlformats.org/officeDocument/2006/relationships/image" Target="../media/image1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6.xml.rels><?xml version="1.0" encoding="UTF-8" standalone="yes"?>
<Relationships xmlns="http://schemas.openxmlformats.org/package/2006/relationships"><Relationship Id="rId3" Type="http://schemas.openxmlformats.org/officeDocument/2006/relationships/hyperlink" Target="http://financialaccess.org/" TargetMode="External"/><Relationship Id="rId2" Type="http://schemas.openxmlformats.org/officeDocument/2006/relationships/hyperlink" Target="http://www.microfinancegateway.org/" TargetMode="External"/><Relationship Id="rId1" Type="http://schemas.openxmlformats.org/officeDocument/2006/relationships/slideLayout" Target="../slideLayouts/slideLayout3.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Slide Number Placeholder 28"/>
          <p:cNvSpPr>
            <a:spLocks noGrp="1"/>
          </p:cNvSpPr>
          <p:nvPr>
            <p:ph type="sldNum" sz="quarter" idx="12"/>
          </p:nvPr>
        </p:nvSpPr>
        <p:spPr/>
        <p:txBody>
          <a:bodyPr/>
          <a:lstStyle/>
          <a:p>
            <a:pPr>
              <a:defRPr/>
            </a:pPr>
            <a:fld id="{16B86B96-449D-439B-9F18-547E1BFD3930}" type="slidenum">
              <a:rPr lang="en-US"/>
              <a:pPr>
                <a:defRPr/>
              </a:pPr>
              <a:t>1</a:t>
            </a:fld>
            <a:endParaRPr lang="en-US"/>
          </a:p>
        </p:txBody>
      </p:sp>
      <p:sp>
        <p:nvSpPr>
          <p:cNvPr id="9224" name="Text Box 8"/>
          <p:cNvSpPr txBox="1">
            <a:spLocks noChangeArrowheads="1"/>
          </p:cNvSpPr>
          <p:nvPr/>
        </p:nvSpPr>
        <p:spPr bwMode="auto">
          <a:xfrm>
            <a:off x="381000" y="1485900"/>
            <a:ext cx="8318500" cy="2800767"/>
          </a:xfrm>
          <a:prstGeom prst="rect">
            <a:avLst/>
          </a:prstGeom>
          <a:noFill/>
          <a:ln w="9525">
            <a:noFill/>
            <a:miter lim="800000"/>
            <a:headEnd/>
            <a:tailEnd/>
          </a:ln>
          <a:effectLst/>
        </p:spPr>
        <p:txBody>
          <a:bodyPr wrap="square">
            <a:spAutoFit/>
          </a:bodyPr>
          <a:lstStyle/>
          <a:p>
            <a:pPr algn="ctr"/>
            <a:r>
              <a:rPr lang="en-US" sz="4400" dirty="0" smtClean="0">
                <a:solidFill>
                  <a:schemeClr val="bg1"/>
                </a:solidFill>
              </a:rPr>
              <a:t>Chapter 10</a:t>
            </a:r>
          </a:p>
          <a:p>
            <a:pPr algn="ctr"/>
            <a:r>
              <a:rPr lang="en-US" sz="4400" dirty="0" smtClean="0">
                <a:solidFill>
                  <a:schemeClr val="bg1"/>
                </a:solidFill>
              </a:rPr>
              <a:t>Credit and Risk*</a:t>
            </a:r>
            <a:endParaRPr lang="en-US" sz="4400" dirty="0">
              <a:solidFill>
                <a:schemeClr val="bg1"/>
              </a:solidFill>
            </a:endParaRPr>
          </a:p>
          <a:p>
            <a:pPr algn="ctr"/>
            <a:endParaRPr lang="en-US" sz="4400" dirty="0">
              <a:solidFill>
                <a:schemeClr val="bg1"/>
              </a:solidFill>
            </a:endParaRPr>
          </a:p>
          <a:p>
            <a:endParaRPr lang="en-US" sz="4400" dirty="0">
              <a:solidFill>
                <a:schemeClr val="bg1"/>
              </a:solidFill>
            </a:endParaRPr>
          </a:p>
        </p:txBody>
      </p:sp>
      <p:sp>
        <p:nvSpPr>
          <p:cNvPr id="8" name="TextBox 7"/>
          <p:cNvSpPr txBox="1"/>
          <p:nvPr/>
        </p:nvSpPr>
        <p:spPr>
          <a:xfrm>
            <a:off x="1054100" y="5308600"/>
            <a:ext cx="7645400" cy="369332"/>
          </a:xfrm>
          <a:prstGeom prst="rect">
            <a:avLst/>
          </a:prstGeom>
          <a:noFill/>
        </p:spPr>
        <p:txBody>
          <a:bodyPr wrap="square" rtlCol="0">
            <a:spAutoFit/>
          </a:bodyPr>
          <a:lstStyle/>
          <a:p>
            <a:pPr marL="114300" indent="-114300"/>
            <a:r>
              <a:rPr lang="en-US" dirty="0" smtClean="0">
                <a:solidFill>
                  <a:schemeClr val="bg1"/>
                </a:solidFill>
              </a:rPr>
              <a:t>*Thanks to Professor Steve Boucher for providing </a:t>
            </a:r>
            <a:r>
              <a:rPr lang="en-US" dirty="0" smtClean="0">
                <a:solidFill>
                  <a:schemeClr val="bg1"/>
                </a:solidFill>
              </a:rPr>
              <a:t>many </a:t>
            </a:r>
            <a:r>
              <a:rPr lang="en-US" dirty="0" smtClean="0">
                <a:solidFill>
                  <a:schemeClr val="bg1"/>
                </a:solidFill>
              </a:rPr>
              <a:t>of these slides.</a:t>
            </a:r>
            <a:endParaRPr lang="en-US"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63600" y="6121400"/>
            <a:ext cx="7620000" cy="508000"/>
          </a:xfrm>
        </p:spPr>
        <p:txBody>
          <a:bodyPr/>
          <a:lstStyle/>
          <a:p>
            <a:r>
              <a:rPr lang="en-US" sz="1200" dirty="0" smtClean="0">
                <a:solidFill>
                  <a:schemeClr val="tx1"/>
                </a:solidFill>
              </a:rPr>
              <a:t>From </a:t>
            </a:r>
            <a:r>
              <a:rPr lang="en-US" sz="1200" dirty="0" err="1" smtClean="0">
                <a:solidFill>
                  <a:schemeClr val="tx1"/>
                </a:solidFill>
              </a:rPr>
              <a:t>Chaia</a:t>
            </a:r>
            <a:r>
              <a:rPr lang="en-US" sz="1200" dirty="0" smtClean="0">
                <a:solidFill>
                  <a:schemeClr val="tx1"/>
                </a:solidFill>
              </a:rPr>
              <a:t> </a:t>
            </a:r>
            <a:r>
              <a:rPr lang="en-US" sz="1200" dirty="0">
                <a:solidFill>
                  <a:schemeClr val="tx1"/>
                </a:solidFill>
              </a:rPr>
              <a:t>et. al., (2009).</a:t>
            </a:r>
            <a:br>
              <a:rPr lang="en-US" sz="1200" dirty="0">
                <a:solidFill>
                  <a:schemeClr val="tx1"/>
                </a:solidFill>
              </a:rPr>
            </a:br>
            <a:r>
              <a:rPr lang="en-US" sz="1200" dirty="0">
                <a:solidFill>
                  <a:schemeClr val="tx1"/>
                </a:solidFill>
              </a:rPr>
              <a:t>http://</a:t>
            </a:r>
            <a:r>
              <a:rPr lang="en-US" sz="1200" dirty="0" smtClean="0">
                <a:solidFill>
                  <a:schemeClr val="tx1"/>
                </a:solidFill>
              </a:rPr>
              <a:t>financialaccess.org/sites/default/files/110109%20HalfUnbanked_0.pdf</a:t>
            </a:r>
            <a:endParaRPr lang="en-US" sz="1200" dirty="0">
              <a:solidFill>
                <a:schemeClr val="tx1"/>
              </a:solidFill>
            </a:endParaRPr>
          </a:p>
        </p:txBody>
      </p:sp>
      <p:sp>
        <p:nvSpPr>
          <p:cNvPr id="4" name="Slide Number Placeholder 3"/>
          <p:cNvSpPr>
            <a:spLocks noGrp="1"/>
          </p:cNvSpPr>
          <p:nvPr>
            <p:ph type="sldNum" sz="quarter" idx="11"/>
          </p:nvPr>
        </p:nvSpPr>
        <p:spPr/>
        <p:txBody>
          <a:bodyPr/>
          <a:lstStyle/>
          <a:p>
            <a:pPr>
              <a:defRPr/>
            </a:pPr>
            <a:fld id="{06BB73DD-1840-4A3C-8653-D97DE821BB69}" type="slidenum">
              <a:rPr lang="en-US" smtClean="0"/>
              <a:pPr>
                <a:defRPr/>
              </a:pPr>
              <a:t>2</a:t>
            </a:fld>
            <a:endParaRPr lang="en-US"/>
          </a:p>
        </p:txBody>
      </p:sp>
      <p:pic>
        <p:nvPicPr>
          <p:cNvPr id="522242" name="Picture 2"/>
          <p:cNvPicPr>
            <a:picLocks noChangeAspect="1" noChangeArrowheads="1"/>
          </p:cNvPicPr>
          <p:nvPr/>
        </p:nvPicPr>
        <p:blipFill>
          <a:blip r:embed="rId2" cstate="print"/>
          <a:srcRect/>
          <a:stretch>
            <a:fillRect/>
          </a:stretch>
        </p:blipFill>
        <p:spPr bwMode="auto">
          <a:xfrm>
            <a:off x="509587" y="203200"/>
            <a:ext cx="8122827" cy="5918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06BB73DD-1840-4A3C-8653-D97DE821BB69}" type="slidenum">
              <a:rPr lang="en-US" smtClean="0"/>
              <a:pPr>
                <a:defRPr/>
              </a:pPr>
              <a:t>3</a:t>
            </a:fld>
            <a:endParaRPr lang="en-US"/>
          </a:p>
        </p:txBody>
      </p:sp>
      <p:pic>
        <p:nvPicPr>
          <p:cNvPr id="523266" name="Picture 2"/>
          <p:cNvPicPr>
            <a:picLocks noChangeAspect="1" noChangeArrowheads="1"/>
          </p:cNvPicPr>
          <p:nvPr/>
        </p:nvPicPr>
        <p:blipFill>
          <a:blip r:embed="rId2" cstate="print"/>
          <a:srcRect/>
          <a:stretch>
            <a:fillRect/>
          </a:stretch>
        </p:blipFill>
        <p:spPr bwMode="auto">
          <a:xfrm>
            <a:off x="1" y="76200"/>
            <a:ext cx="9080659" cy="5980748"/>
          </a:xfrm>
          <a:prstGeom prst="rect">
            <a:avLst/>
          </a:prstGeom>
          <a:noFill/>
          <a:ln w="9525">
            <a:noFill/>
            <a:miter lim="800000"/>
            <a:headEnd/>
            <a:tailEnd/>
          </a:ln>
        </p:spPr>
      </p:pic>
      <p:sp>
        <p:nvSpPr>
          <p:cNvPr id="5" name="Title 2"/>
          <p:cNvSpPr>
            <a:spLocks noGrp="1"/>
          </p:cNvSpPr>
          <p:nvPr>
            <p:ph type="title"/>
          </p:nvPr>
        </p:nvSpPr>
        <p:spPr>
          <a:xfrm>
            <a:off x="863600" y="6121400"/>
            <a:ext cx="7620000" cy="508000"/>
          </a:xfrm>
        </p:spPr>
        <p:txBody>
          <a:bodyPr/>
          <a:lstStyle/>
          <a:p>
            <a:r>
              <a:rPr lang="en-US" sz="1200" dirty="0" smtClean="0">
                <a:solidFill>
                  <a:schemeClr val="tx1"/>
                </a:solidFill>
              </a:rPr>
              <a:t>From </a:t>
            </a:r>
            <a:r>
              <a:rPr lang="en-US" sz="1200" dirty="0" err="1" smtClean="0">
                <a:solidFill>
                  <a:schemeClr val="tx1"/>
                </a:solidFill>
              </a:rPr>
              <a:t>Chaia</a:t>
            </a:r>
            <a:r>
              <a:rPr lang="en-US" sz="1200" dirty="0" smtClean="0">
                <a:solidFill>
                  <a:schemeClr val="tx1"/>
                </a:solidFill>
              </a:rPr>
              <a:t> </a:t>
            </a:r>
            <a:r>
              <a:rPr lang="en-US" sz="1200" dirty="0">
                <a:solidFill>
                  <a:schemeClr val="tx1"/>
                </a:solidFill>
              </a:rPr>
              <a:t>et. al., (2009).</a:t>
            </a:r>
            <a:br>
              <a:rPr lang="en-US" sz="1200" dirty="0">
                <a:solidFill>
                  <a:schemeClr val="tx1"/>
                </a:solidFill>
              </a:rPr>
            </a:br>
            <a:r>
              <a:rPr lang="en-US" sz="1200" dirty="0">
                <a:solidFill>
                  <a:schemeClr val="tx1"/>
                </a:solidFill>
              </a:rPr>
              <a:t>http://</a:t>
            </a:r>
            <a:r>
              <a:rPr lang="en-US" sz="1200" dirty="0" smtClean="0">
                <a:solidFill>
                  <a:schemeClr val="tx1"/>
                </a:solidFill>
              </a:rPr>
              <a:t>financialaccess.org/sites/default/files/110109%20HalfUnbanked_0.pdf</a:t>
            </a:r>
            <a:endParaRPr lang="en-US" sz="1200" dirty="0">
              <a:solidFill>
                <a:schemeClr val="tx1"/>
              </a:solidFill>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06BB73DD-1840-4A3C-8653-D97DE821BB69}" type="slidenum">
              <a:rPr lang="en-US" smtClean="0"/>
              <a:pPr>
                <a:defRPr/>
              </a:pPr>
              <a:t>4</a:t>
            </a:fld>
            <a:endParaRPr lang="en-US"/>
          </a:p>
        </p:txBody>
      </p:sp>
      <p:pic>
        <p:nvPicPr>
          <p:cNvPr id="524290" name="Picture 2"/>
          <p:cNvPicPr>
            <a:picLocks noChangeAspect="1" noChangeArrowheads="1"/>
          </p:cNvPicPr>
          <p:nvPr/>
        </p:nvPicPr>
        <p:blipFill>
          <a:blip r:embed="rId2" cstate="print"/>
          <a:srcRect/>
          <a:stretch>
            <a:fillRect/>
          </a:stretch>
        </p:blipFill>
        <p:spPr bwMode="auto">
          <a:xfrm>
            <a:off x="101917" y="87313"/>
            <a:ext cx="9003983" cy="6079331"/>
          </a:xfrm>
          <a:prstGeom prst="rect">
            <a:avLst/>
          </a:prstGeom>
          <a:noFill/>
          <a:ln w="9525">
            <a:noFill/>
            <a:miter lim="800000"/>
            <a:headEnd/>
            <a:tailEnd/>
          </a:ln>
        </p:spPr>
      </p:pic>
      <p:sp>
        <p:nvSpPr>
          <p:cNvPr id="5" name="Title 2"/>
          <p:cNvSpPr>
            <a:spLocks noGrp="1"/>
          </p:cNvSpPr>
          <p:nvPr>
            <p:ph type="title"/>
          </p:nvPr>
        </p:nvSpPr>
        <p:spPr>
          <a:xfrm>
            <a:off x="863600" y="6121400"/>
            <a:ext cx="7620000" cy="508000"/>
          </a:xfrm>
        </p:spPr>
        <p:txBody>
          <a:bodyPr/>
          <a:lstStyle/>
          <a:p>
            <a:r>
              <a:rPr lang="en-US" sz="1200" dirty="0" smtClean="0">
                <a:solidFill>
                  <a:schemeClr val="tx1"/>
                </a:solidFill>
              </a:rPr>
              <a:t>From </a:t>
            </a:r>
            <a:r>
              <a:rPr lang="en-US" sz="1200" dirty="0" err="1" smtClean="0">
                <a:solidFill>
                  <a:schemeClr val="tx1"/>
                </a:solidFill>
              </a:rPr>
              <a:t>Chaia</a:t>
            </a:r>
            <a:r>
              <a:rPr lang="en-US" sz="1200" dirty="0" smtClean="0">
                <a:solidFill>
                  <a:schemeClr val="tx1"/>
                </a:solidFill>
              </a:rPr>
              <a:t> </a:t>
            </a:r>
            <a:r>
              <a:rPr lang="en-US" sz="1200" dirty="0">
                <a:solidFill>
                  <a:schemeClr val="tx1"/>
                </a:solidFill>
              </a:rPr>
              <a:t>et. al., (2009).</a:t>
            </a:r>
            <a:br>
              <a:rPr lang="en-US" sz="1200" dirty="0">
                <a:solidFill>
                  <a:schemeClr val="tx1"/>
                </a:solidFill>
              </a:rPr>
            </a:br>
            <a:r>
              <a:rPr lang="en-US" sz="1200" dirty="0">
                <a:solidFill>
                  <a:schemeClr val="tx1"/>
                </a:solidFill>
              </a:rPr>
              <a:t>http://</a:t>
            </a:r>
            <a:r>
              <a:rPr lang="en-US" sz="1200" dirty="0" smtClean="0">
                <a:solidFill>
                  <a:schemeClr val="tx1"/>
                </a:solidFill>
              </a:rPr>
              <a:t>financialaccess.org/sites/default/files/110109%20HalfUnbanked_0.pdf</a:t>
            </a:r>
            <a:endParaRPr lang="en-US" sz="1200" dirty="0">
              <a:solidFill>
                <a:schemeClr val="tx1"/>
              </a:solidFill>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06BB73DD-1840-4A3C-8653-D97DE821BB69}" type="slidenum">
              <a:rPr lang="en-US" smtClean="0"/>
              <a:pPr>
                <a:defRPr/>
              </a:pPr>
              <a:t>5</a:t>
            </a:fld>
            <a:endParaRPr lang="en-US"/>
          </a:p>
        </p:txBody>
      </p:sp>
      <p:pic>
        <p:nvPicPr>
          <p:cNvPr id="525314" name="Picture 2"/>
          <p:cNvPicPr>
            <a:picLocks noChangeAspect="1" noChangeArrowheads="1"/>
          </p:cNvPicPr>
          <p:nvPr/>
        </p:nvPicPr>
        <p:blipFill>
          <a:blip r:embed="rId2" cstate="print"/>
          <a:srcRect/>
          <a:stretch>
            <a:fillRect/>
          </a:stretch>
        </p:blipFill>
        <p:spPr bwMode="auto">
          <a:xfrm>
            <a:off x="0" y="49213"/>
            <a:ext cx="9091613" cy="6079331"/>
          </a:xfrm>
          <a:prstGeom prst="rect">
            <a:avLst/>
          </a:prstGeom>
          <a:noFill/>
          <a:ln w="9525">
            <a:noFill/>
            <a:miter lim="800000"/>
            <a:headEnd/>
            <a:tailEnd/>
          </a:ln>
        </p:spPr>
      </p:pic>
      <p:sp>
        <p:nvSpPr>
          <p:cNvPr id="5" name="Title 2"/>
          <p:cNvSpPr>
            <a:spLocks noGrp="1"/>
          </p:cNvSpPr>
          <p:nvPr>
            <p:ph type="title"/>
          </p:nvPr>
        </p:nvSpPr>
        <p:spPr>
          <a:xfrm>
            <a:off x="863600" y="6121400"/>
            <a:ext cx="7620000" cy="508000"/>
          </a:xfrm>
        </p:spPr>
        <p:txBody>
          <a:bodyPr/>
          <a:lstStyle/>
          <a:p>
            <a:r>
              <a:rPr lang="en-US" sz="1200" dirty="0" smtClean="0">
                <a:solidFill>
                  <a:schemeClr val="tx1"/>
                </a:solidFill>
              </a:rPr>
              <a:t>From </a:t>
            </a:r>
            <a:r>
              <a:rPr lang="en-US" sz="1200" dirty="0" err="1" smtClean="0">
                <a:solidFill>
                  <a:schemeClr val="tx1"/>
                </a:solidFill>
              </a:rPr>
              <a:t>Chaia</a:t>
            </a:r>
            <a:r>
              <a:rPr lang="en-US" sz="1200" dirty="0" smtClean="0">
                <a:solidFill>
                  <a:schemeClr val="tx1"/>
                </a:solidFill>
              </a:rPr>
              <a:t> </a:t>
            </a:r>
            <a:r>
              <a:rPr lang="en-US" sz="1200" dirty="0">
                <a:solidFill>
                  <a:schemeClr val="tx1"/>
                </a:solidFill>
              </a:rPr>
              <a:t>et. al., (2009).</a:t>
            </a:r>
            <a:br>
              <a:rPr lang="en-US" sz="1200" dirty="0">
                <a:solidFill>
                  <a:schemeClr val="tx1"/>
                </a:solidFill>
              </a:rPr>
            </a:br>
            <a:r>
              <a:rPr lang="en-US" sz="1200" dirty="0">
                <a:solidFill>
                  <a:schemeClr val="tx1"/>
                </a:solidFill>
              </a:rPr>
              <a:t>http://</a:t>
            </a:r>
            <a:r>
              <a:rPr lang="en-US" sz="1200" dirty="0" smtClean="0">
                <a:solidFill>
                  <a:schemeClr val="tx1"/>
                </a:solidFill>
              </a:rPr>
              <a:t>financialaccess.org/sites/default/files/110109%20HalfUnbanked_0.pdf</a:t>
            </a:r>
            <a:endParaRPr lang="en-US" sz="1200" dirty="0">
              <a:solidFill>
                <a:schemeClr val="tx1"/>
              </a:solidFill>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FE7E79D-8A48-4A76-8C55-E233D7A67002}" type="slidenum">
              <a:rPr lang="en-US"/>
              <a:pPr>
                <a:defRPr/>
              </a:pPr>
              <a:t>6</a:t>
            </a:fld>
            <a:endParaRPr lang="en-US"/>
          </a:p>
        </p:txBody>
      </p:sp>
      <p:sp>
        <p:nvSpPr>
          <p:cNvPr id="473090" name="Rectangle 2"/>
          <p:cNvSpPr>
            <a:spLocks noGrp="1"/>
          </p:cNvSpPr>
          <p:nvPr>
            <p:ph type="title" idx="4294967295"/>
          </p:nvPr>
        </p:nvSpPr>
        <p:spPr>
          <a:xfrm>
            <a:off x="190500" y="304800"/>
            <a:ext cx="8953500" cy="762000"/>
          </a:xfrm>
        </p:spPr>
        <p:txBody>
          <a:bodyPr/>
          <a:lstStyle/>
          <a:p>
            <a:pPr algn="ctr"/>
            <a:r>
              <a:rPr lang="en-US" sz="3600" dirty="0" smtClean="0">
                <a:latin typeface="Tw Cen MT" pitchFamily="34" charset="0"/>
              </a:rPr>
              <a:t>Three Crucial Roles of Credit in Development</a:t>
            </a:r>
          </a:p>
        </p:txBody>
      </p:sp>
      <p:sp>
        <p:nvSpPr>
          <p:cNvPr id="473091" name="Rectangle 3"/>
          <p:cNvSpPr>
            <a:spLocks noGrp="1"/>
          </p:cNvSpPr>
          <p:nvPr>
            <p:ph type="body" idx="4294967295"/>
          </p:nvPr>
        </p:nvSpPr>
        <p:spPr>
          <a:xfrm>
            <a:off x="0" y="1600200"/>
            <a:ext cx="9144000" cy="5257800"/>
          </a:xfrm>
        </p:spPr>
        <p:txBody>
          <a:bodyPr>
            <a:normAutofit fontScale="77500" lnSpcReduction="20000"/>
          </a:bodyPr>
          <a:lstStyle/>
          <a:p>
            <a:r>
              <a:rPr lang="en-US" i="1" dirty="0" smtClean="0">
                <a:latin typeface="Tw Cen MT" pitchFamily="34" charset="0"/>
              </a:rPr>
              <a:t>Credit allows you to get ahead </a:t>
            </a:r>
            <a:r>
              <a:rPr lang="en-US" dirty="0" smtClean="0">
                <a:latin typeface="Tw Cen MT" pitchFamily="34" charset="0"/>
              </a:rPr>
              <a:t>(Credit for investment);</a:t>
            </a:r>
          </a:p>
          <a:p>
            <a:pPr lvl="1"/>
            <a:r>
              <a:rPr lang="en-US" sz="2800" dirty="0" smtClean="0">
                <a:latin typeface="Tw Cen MT" pitchFamily="34" charset="0"/>
              </a:rPr>
              <a:t>Borrowing allows individuals with good ideas and other productive assets, but who lack liquidity, to realize productive investments and raise income.</a:t>
            </a:r>
          </a:p>
          <a:p>
            <a:pPr lvl="1"/>
            <a:endParaRPr lang="en-US" dirty="0" smtClean="0">
              <a:latin typeface="Tw Cen MT" pitchFamily="34" charset="0"/>
            </a:endParaRPr>
          </a:p>
          <a:p>
            <a:r>
              <a:rPr lang="en-US" i="1" dirty="0" smtClean="0">
                <a:latin typeface="Tw Cen MT" pitchFamily="34" charset="0"/>
              </a:rPr>
              <a:t>Credit prevents you from falling behind </a:t>
            </a:r>
            <a:r>
              <a:rPr lang="en-US" dirty="0" smtClean="0">
                <a:latin typeface="Tw Cen MT" pitchFamily="34" charset="0"/>
              </a:rPr>
              <a:t>(Credit for consumption);</a:t>
            </a:r>
          </a:p>
          <a:p>
            <a:pPr lvl="1"/>
            <a:r>
              <a:rPr lang="en-US" sz="2800" dirty="0" smtClean="0">
                <a:latin typeface="Tw Cen MT" pitchFamily="34" charset="0"/>
              </a:rPr>
              <a:t>Borrowing allows households that experience a negative shock to maintain consumption and asset levels and preserve their ability to generate income.</a:t>
            </a:r>
          </a:p>
          <a:p>
            <a:pPr lvl="1"/>
            <a:r>
              <a:rPr lang="en-US" sz="2800" dirty="0" smtClean="0">
                <a:latin typeface="Tw Cen MT" pitchFamily="34" charset="0"/>
              </a:rPr>
              <a:t>Thus credit can also be a form of insurance.</a:t>
            </a:r>
          </a:p>
          <a:p>
            <a:pPr lvl="1"/>
            <a:endParaRPr lang="en-US" dirty="0" smtClean="0">
              <a:latin typeface="Tw Cen MT" pitchFamily="34" charset="0"/>
            </a:endParaRPr>
          </a:p>
          <a:p>
            <a:r>
              <a:rPr lang="en-US" i="1" dirty="0" smtClean="0">
                <a:latin typeface="Tw Cen MT" pitchFamily="34" charset="0"/>
              </a:rPr>
              <a:t>Credit shifts risk</a:t>
            </a:r>
          </a:p>
          <a:p>
            <a:pPr lvl="1"/>
            <a:r>
              <a:rPr lang="en-US" dirty="0" smtClean="0">
                <a:latin typeface="Tw Cen MT" pitchFamily="34" charset="0"/>
              </a:rPr>
              <a:t>Default clauses (liability rules) define circumstances when borrower does not have to repay;</a:t>
            </a:r>
          </a:p>
          <a:p>
            <a:pPr lvl="1"/>
            <a:r>
              <a:rPr lang="en-US" dirty="0" smtClean="0">
                <a:latin typeface="Tw Cen MT" pitchFamily="34" charset="0"/>
              </a:rPr>
              <a:t>Thus shifts some risk from borrower to lenders (who are more able to accept it);</a:t>
            </a:r>
          </a:p>
          <a:p>
            <a:pPr lvl="1"/>
            <a:r>
              <a:rPr lang="en-US" dirty="0" smtClean="0">
                <a:latin typeface="Tw Cen MT" pitchFamily="34" charset="0"/>
              </a:rPr>
              <a:t>Can thus induce people to make high return, but risky investments that they otherwise would not make;</a:t>
            </a:r>
          </a:p>
          <a:p>
            <a:pPr lvl="1"/>
            <a:endParaRPr lang="en-US" dirty="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30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7309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7309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7309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73091">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73091">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73091">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73091">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73091">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3091" grpId="0" build="p" bldLvl="2" autoUpdateAnimBg="0"/>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B204870-AE7C-4D88-8293-4771F2A52D3D}" type="slidenum">
              <a:rPr lang="en-US"/>
              <a:pPr>
                <a:defRPr/>
              </a:pPr>
              <a:t>7</a:t>
            </a:fld>
            <a:endParaRPr lang="en-US"/>
          </a:p>
        </p:txBody>
      </p:sp>
      <p:sp>
        <p:nvSpPr>
          <p:cNvPr id="481282" name="Rectangle 2"/>
          <p:cNvSpPr>
            <a:spLocks noGrp="1"/>
          </p:cNvSpPr>
          <p:nvPr>
            <p:ph type="title" idx="4294967295"/>
          </p:nvPr>
        </p:nvSpPr>
        <p:spPr>
          <a:xfrm>
            <a:off x="673100" y="241300"/>
            <a:ext cx="7772400" cy="762000"/>
          </a:xfrm>
        </p:spPr>
        <p:txBody>
          <a:bodyPr/>
          <a:lstStyle/>
          <a:p>
            <a:pPr algn="ctr"/>
            <a:r>
              <a:rPr lang="en-US" dirty="0" smtClean="0">
                <a:latin typeface="Tw Cen MT" pitchFamily="34" charset="0"/>
              </a:rPr>
              <a:t>Some Empirical Puzzles</a:t>
            </a:r>
            <a:br>
              <a:rPr lang="en-US" dirty="0" smtClean="0">
                <a:latin typeface="Tw Cen MT" pitchFamily="34" charset="0"/>
              </a:rPr>
            </a:br>
            <a:r>
              <a:rPr lang="en-US" sz="1400" dirty="0">
                <a:latin typeface="Tw Cen MT" pitchFamily="34" charset="0"/>
              </a:rPr>
              <a:t>(“Imperfect Information and Rural Credit Markets: Puzzles and Policy Perspectives” by Hoff &amp; </a:t>
            </a:r>
            <a:r>
              <a:rPr lang="en-US" sz="1400" dirty="0" err="1">
                <a:latin typeface="Tw Cen MT" pitchFamily="34" charset="0"/>
              </a:rPr>
              <a:t>Stiglitz</a:t>
            </a:r>
            <a:r>
              <a:rPr lang="en-US" sz="1400" dirty="0" smtClean="0">
                <a:latin typeface="Tw Cen MT" pitchFamily="34" charset="0"/>
              </a:rPr>
              <a:t>),</a:t>
            </a:r>
          </a:p>
        </p:txBody>
      </p:sp>
      <p:sp>
        <p:nvSpPr>
          <p:cNvPr id="481283" name="Rectangle 3"/>
          <p:cNvSpPr>
            <a:spLocks noGrp="1"/>
          </p:cNvSpPr>
          <p:nvPr>
            <p:ph type="body" idx="4294967295"/>
          </p:nvPr>
        </p:nvSpPr>
        <p:spPr>
          <a:xfrm>
            <a:off x="0" y="1663700"/>
            <a:ext cx="8763000" cy="5194300"/>
          </a:xfrm>
        </p:spPr>
        <p:txBody>
          <a:bodyPr>
            <a:normAutofit/>
          </a:bodyPr>
          <a:lstStyle/>
          <a:p>
            <a:pPr>
              <a:spcBef>
                <a:spcPts val="1200"/>
              </a:spcBef>
            </a:pPr>
            <a:r>
              <a:rPr lang="en-US" i="1" dirty="0" smtClean="0">
                <a:latin typeface="Tw Cen MT" pitchFamily="34" charset="0"/>
              </a:rPr>
              <a:t>Coexistence of formal and informal</a:t>
            </a:r>
            <a:r>
              <a:rPr lang="en-US" dirty="0" smtClean="0">
                <a:latin typeface="Tw Cen MT" pitchFamily="34" charset="0"/>
              </a:rPr>
              <a:t> lenders, even though informal interest rates are much higher than formal rates.</a:t>
            </a:r>
          </a:p>
          <a:p>
            <a:pPr>
              <a:spcBef>
                <a:spcPts val="1200"/>
              </a:spcBef>
            </a:pPr>
            <a:r>
              <a:rPr lang="en-US" i="1" dirty="0" smtClean="0">
                <a:latin typeface="Tw Cen MT" pitchFamily="34" charset="0"/>
              </a:rPr>
              <a:t>Excess demand</a:t>
            </a:r>
            <a:r>
              <a:rPr lang="en-US" dirty="0" smtClean="0">
                <a:latin typeface="Tw Cen MT" pitchFamily="34" charset="0"/>
              </a:rPr>
              <a:t> may exist.  Some people are willing to pay the market interest rate (or more) for a loan, but they are denied )</a:t>
            </a:r>
          </a:p>
          <a:p>
            <a:pPr>
              <a:spcBef>
                <a:spcPts val="1200"/>
              </a:spcBef>
            </a:pPr>
            <a:r>
              <a:rPr lang="en-US" dirty="0" smtClean="0">
                <a:latin typeface="Tw Cen MT" pitchFamily="34" charset="0"/>
              </a:rPr>
              <a:t>Credit markets are </a:t>
            </a:r>
            <a:r>
              <a:rPr lang="en-US" i="1" dirty="0" smtClean="0">
                <a:latin typeface="Tw Cen MT" pitchFamily="34" charset="0"/>
              </a:rPr>
              <a:t>segmented</a:t>
            </a:r>
            <a:r>
              <a:rPr lang="en-US" dirty="0" smtClean="0">
                <a:latin typeface="Tw Cen MT" pitchFamily="34" charset="0"/>
              </a:rPr>
              <a:t>.  Interest rates vary a lot even in nearby areas.</a:t>
            </a:r>
          </a:p>
          <a:p>
            <a:pPr>
              <a:spcBef>
                <a:spcPts val="1200"/>
              </a:spcBef>
            </a:pPr>
            <a:r>
              <a:rPr lang="en-US" dirty="0" smtClean="0">
                <a:latin typeface="Tw Cen MT" pitchFamily="34" charset="0"/>
              </a:rPr>
              <a:t>Formal lenders specialize where farmers have </a:t>
            </a:r>
            <a:r>
              <a:rPr lang="en-US" i="1" dirty="0" smtClean="0">
                <a:latin typeface="Tw Cen MT" pitchFamily="34" charset="0"/>
              </a:rPr>
              <a:t>land title.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2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12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8128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8128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283" grpId="0" build="p" autoUpdateAnimBg="0"/>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FE7E79D-8A48-4A76-8C55-E233D7A67002}" type="slidenum">
              <a:rPr lang="en-US"/>
              <a:pPr>
                <a:defRPr/>
              </a:pPr>
              <a:t>8</a:t>
            </a:fld>
            <a:endParaRPr lang="en-US"/>
          </a:p>
        </p:txBody>
      </p:sp>
      <p:sp>
        <p:nvSpPr>
          <p:cNvPr id="473090" name="Rectangle 2"/>
          <p:cNvSpPr>
            <a:spLocks noGrp="1"/>
          </p:cNvSpPr>
          <p:nvPr>
            <p:ph type="title" idx="4294967295"/>
          </p:nvPr>
        </p:nvSpPr>
        <p:spPr>
          <a:xfrm>
            <a:off x="254000" y="304800"/>
            <a:ext cx="8534400" cy="762000"/>
          </a:xfrm>
        </p:spPr>
        <p:txBody>
          <a:bodyPr/>
          <a:lstStyle/>
          <a:p>
            <a:pPr algn="ctr"/>
            <a:r>
              <a:rPr lang="en-US" dirty="0" smtClean="0">
                <a:latin typeface="Tw Cen MT" pitchFamily="34" charset="0"/>
              </a:rPr>
              <a:t>Some data from Peru</a:t>
            </a:r>
          </a:p>
        </p:txBody>
      </p:sp>
      <p:sp>
        <p:nvSpPr>
          <p:cNvPr id="473091" name="Rectangle 3"/>
          <p:cNvSpPr>
            <a:spLocks noGrp="1"/>
          </p:cNvSpPr>
          <p:nvPr>
            <p:ph type="body" idx="4294967295"/>
          </p:nvPr>
        </p:nvSpPr>
        <p:spPr>
          <a:xfrm>
            <a:off x="152400" y="1600200"/>
            <a:ext cx="8293100" cy="5054600"/>
          </a:xfrm>
        </p:spPr>
        <p:txBody>
          <a:bodyPr/>
          <a:lstStyle/>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r>
              <a:rPr lang="en-US" sz="1800" dirty="0" smtClean="0">
                <a:latin typeface="Tw Cen MT" pitchFamily="34" charset="0"/>
              </a:rPr>
              <a:t>Source: “Credit constraints and productivity in Peruvian Agriculture,” </a:t>
            </a:r>
            <a:r>
              <a:rPr lang="en-US" sz="1800" dirty="0" err="1" smtClean="0">
                <a:latin typeface="Tw Cen MT" pitchFamily="34" charset="0"/>
              </a:rPr>
              <a:t>Guirkinger</a:t>
            </a:r>
            <a:r>
              <a:rPr lang="en-US" sz="1800" dirty="0" smtClean="0">
                <a:latin typeface="Tw Cen MT" pitchFamily="34" charset="0"/>
              </a:rPr>
              <a:t> and Boucher, </a:t>
            </a:r>
            <a:r>
              <a:rPr lang="en-US" sz="1800" i="1" dirty="0" smtClean="0">
                <a:latin typeface="Tw Cen MT" pitchFamily="34" charset="0"/>
              </a:rPr>
              <a:t>Agricultural Economics</a:t>
            </a:r>
            <a:r>
              <a:rPr lang="en-US" sz="1800" dirty="0" smtClean="0">
                <a:latin typeface="Tw Cen MT" pitchFamily="34" charset="0"/>
              </a:rPr>
              <a:t>, 29, 2008.</a:t>
            </a:r>
          </a:p>
        </p:txBody>
      </p:sp>
      <p:pic>
        <p:nvPicPr>
          <p:cNvPr id="519171" name="Picture 3"/>
          <p:cNvPicPr>
            <a:picLocks noChangeAspect="1" noChangeArrowheads="1"/>
          </p:cNvPicPr>
          <p:nvPr/>
        </p:nvPicPr>
        <p:blipFill>
          <a:blip r:embed="rId2" cstate="print"/>
          <a:srcRect/>
          <a:stretch>
            <a:fillRect/>
          </a:stretch>
        </p:blipFill>
        <p:spPr bwMode="auto">
          <a:xfrm>
            <a:off x="0" y="1450975"/>
            <a:ext cx="9080659" cy="3001328"/>
          </a:xfrm>
          <a:prstGeom prst="rect">
            <a:avLst/>
          </a:prstGeom>
          <a:noFill/>
          <a:ln w="9525">
            <a:noFill/>
            <a:miter lim="800000"/>
            <a:headEnd/>
            <a:tailEnd/>
          </a:ln>
        </p:spPr>
      </p:pic>
      <p:sp>
        <p:nvSpPr>
          <p:cNvPr id="7" name="Rectangle 6"/>
          <p:cNvSpPr/>
          <p:nvPr/>
        </p:nvSpPr>
        <p:spPr>
          <a:xfrm>
            <a:off x="2006600" y="34036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006600" y="37084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c 9"/>
          <p:cNvSpPr/>
          <p:nvPr/>
        </p:nvSpPr>
        <p:spPr>
          <a:xfrm rot="12804754">
            <a:off x="5215766" y="3214949"/>
            <a:ext cx="524715" cy="837285"/>
          </a:xfrm>
          <a:prstGeom prst="arc">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Rectangle 10"/>
          <p:cNvSpPr/>
          <p:nvPr/>
        </p:nvSpPr>
        <p:spPr>
          <a:xfrm>
            <a:off x="5359400" y="3390900"/>
            <a:ext cx="647700" cy="2921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5372100" y="3683000"/>
            <a:ext cx="647700" cy="2921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c 12"/>
          <p:cNvSpPr/>
          <p:nvPr/>
        </p:nvSpPr>
        <p:spPr>
          <a:xfrm rot="12804754">
            <a:off x="1862965" y="3214949"/>
            <a:ext cx="524715" cy="837285"/>
          </a:xfrm>
          <a:prstGeom prst="arc">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9" grpId="0" animBg="1"/>
      <p:bldP spid="10" grpId="0" animBg="1"/>
      <p:bldP spid="11" grpId="0" animBg="1"/>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FE7E79D-8A48-4A76-8C55-E233D7A67002}" type="slidenum">
              <a:rPr lang="en-US"/>
              <a:pPr>
                <a:defRPr/>
              </a:pPr>
              <a:t>9</a:t>
            </a:fld>
            <a:endParaRPr lang="en-US"/>
          </a:p>
        </p:txBody>
      </p:sp>
      <p:sp>
        <p:nvSpPr>
          <p:cNvPr id="473090" name="Rectangle 2"/>
          <p:cNvSpPr>
            <a:spLocks noGrp="1"/>
          </p:cNvSpPr>
          <p:nvPr>
            <p:ph type="title" idx="4294967295"/>
          </p:nvPr>
        </p:nvSpPr>
        <p:spPr>
          <a:xfrm>
            <a:off x="685800" y="304800"/>
            <a:ext cx="7772400" cy="762000"/>
          </a:xfrm>
        </p:spPr>
        <p:txBody>
          <a:bodyPr/>
          <a:lstStyle/>
          <a:p>
            <a:pPr algn="ctr"/>
            <a:r>
              <a:rPr lang="en-US" dirty="0" smtClean="0">
                <a:latin typeface="Tw Cen MT" pitchFamily="34" charset="0"/>
              </a:rPr>
              <a:t>Some data from Peru</a:t>
            </a:r>
          </a:p>
        </p:txBody>
      </p:sp>
      <p:sp>
        <p:nvSpPr>
          <p:cNvPr id="473091" name="Rectangle 3"/>
          <p:cNvSpPr>
            <a:spLocks noGrp="1"/>
          </p:cNvSpPr>
          <p:nvPr>
            <p:ph type="body" idx="4294967295"/>
          </p:nvPr>
        </p:nvSpPr>
        <p:spPr>
          <a:xfrm>
            <a:off x="152400" y="1600200"/>
            <a:ext cx="8293100" cy="5054600"/>
          </a:xfrm>
        </p:spPr>
        <p:txBody>
          <a:bodyPr/>
          <a:lstStyle/>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r>
              <a:rPr lang="en-US" sz="1800" dirty="0" smtClean="0">
                <a:latin typeface="Tw Cen MT" pitchFamily="34" charset="0"/>
              </a:rPr>
              <a:t>Source: “Credit constraints and productivity in Peruvian Agriculture,” </a:t>
            </a:r>
            <a:r>
              <a:rPr lang="en-US" sz="1800" dirty="0" err="1" smtClean="0">
                <a:latin typeface="Tw Cen MT" pitchFamily="34" charset="0"/>
              </a:rPr>
              <a:t>Guirkinger</a:t>
            </a:r>
            <a:r>
              <a:rPr lang="en-US" sz="1800" dirty="0" smtClean="0">
                <a:latin typeface="Tw Cen MT" pitchFamily="34" charset="0"/>
              </a:rPr>
              <a:t> and Boucher, </a:t>
            </a:r>
            <a:r>
              <a:rPr lang="en-US" sz="1800" i="1" dirty="0" smtClean="0">
                <a:latin typeface="Tw Cen MT" pitchFamily="34" charset="0"/>
              </a:rPr>
              <a:t>Agricultural Economics</a:t>
            </a:r>
            <a:r>
              <a:rPr lang="en-US" sz="1800" dirty="0" smtClean="0">
                <a:latin typeface="Tw Cen MT" pitchFamily="34" charset="0"/>
              </a:rPr>
              <a:t>, 29, 2008.</a:t>
            </a:r>
          </a:p>
        </p:txBody>
      </p:sp>
      <p:pic>
        <p:nvPicPr>
          <p:cNvPr id="520194" name="Picture 2"/>
          <p:cNvPicPr>
            <a:picLocks noChangeAspect="1" noChangeArrowheads="1"/>
          </p:cNvPicPr>
          <p:nvPr/>
        </p:nvPicPr>
        <p:blipFill>
          <a:blip r:embed="rId2" cstate="print"/>
          <a:srcRect/>
          <a:stretch>
            <a:fillRect/>
          </a:stretch>
        </p:blipFill>
        <p:spPr bwMode="auto">
          <a:xfrm>
            <a:off x="2225675" y="2173288"/>
            <a:ext cx="6594157" cy="2683669"/>
          </a:xfrm>
          <a:prstGeom prst="rect">
            <a:avLst/>
          </a:prstGeom>
          <a:noFill/>
          <a:ln w="9525">
            <a:noFill/>
            <a:miter lim="800000"/>
            <a:headEnd/>
            <a:tailEnd/>
          </a:ln>
        </p:spPr>
      </p:pic>
      <p:pic>
        <p:nvPicPr>
          <p:cNvPr id="520195" name="Picture 3"/>
          <p:cNvPicPr>
            <a:picLocks noChangeAspect="1" noChangeArrowheads="1"/>
          </p:cNvPicPr>
          <p:nvPr/>
        </p:nvPicPr>
        <p:blipFill>
          <a:blip r:embed="rId3" cstate="print"/>
          <a:srcRect/>
          <a:stretch>
            <a:fillRect/>
          </a:stretch>
        </p:blipFill>
        <p:spPr bwMode="auto">
          <a:xfrm>
            <a:off x="382588" y="1771650"/>
            <a:ext cx="1894999" cy="3110865"/>
          </a:xfrm>
          <a:prstGeom prst="rect">
            <a:avLst/>
          </a:prstGeom>
          <a:noFill/>
          <a:ln w="9525">
            <a:noFill/>
            <a:miter lim="800000"/>
            <a:headEnd/>
            <a:tailEnd/>
          </a:ln>
        </p:spPr>
      </p:pic>
      <p:sp>
        <p:nvSpPr>
          <p:cNvPr id="8" name="Rectangle 7"/>
          <p:cNvSpPr/>
          <p:nvPr/>
        </p:nvSpPr>
        <p:spPr>
          <a:xfrm>
            <a:off x="2743200" y="37846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730500" y="41021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c 9"/>
          <p:cNvSpPr/>
          <p:nvPr/>
        </p:nvSpPr>
        <p:spPr>
          <a:xfrm rot="12804754">
            <a:off x="2612265" y="3583250"/>
            <a:ext cx="524715" cy="837285"/>
          </a:xfrm>
          <a:prstGeom prst="arc">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Arc 10"/>
          <p:cNvSpPr/>
          <p:nvPr/>
        </p:nvSpPr>
        <p:spPr>
          <a:xfrm rot="12804754">
            <a:off x="6092066" y="3557850"/>
            <a:ext cx="524715" cy="837285"/>
          </a:xfrm>
          <a:prstGeom prst="arc">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Rectangle 11"/>
          <p:cNvSpPr/>
          <p:nvPr/>
        </p:nvSpPr>
        <p:spPr>
          <a:xfrm>
            <a:off x="6261100" y="37846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6248400" y="40894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FE7E79D-8A48-4A76-8C55-E233D7A67002}" type="slidenum">
              <a:rPr lang="en-US"/>
              <a:pPr>
                <a:defRPr/>
              </a:pPr>
              <a:t>10</a:t>
            </a:fld>
            <a:endParaRPr lang="en-US"/>
          </a:p>
        </p:txBody>
      </p:sp>
      <p:sp>
        <p:nvSpPr>
          <p:cNvPr id="473090" name="Rectangle 2"/>
          <p:cNvSpPr>
            <a:spLocks noGrp="1"/>
          </p:cNvSpPr>
          <p:nvPr>
            <p:ph type="title" idx="4294967295"/>
          </p:nvPr>
        </p:nvSpPr>
        <p:spPr>
          <a:xfrm>
            <a:off x="685800" y="304800"/>
            <a:ext cx="7772400" cy="762000"/>
          </a:xfrm>
        </p:spPr>
        <p:txBody>
          <a:bodyPr/>
          <a:lstStyle/>
          <a:p>
            <a:pPr algn="ctr"/>
            <a:r>
              <a:rPr lang="en-US" dirty="0" smtClean="0">
                <a:latin typeface="Tw Cen MT" pitchFamily="34" charset="0"/>
              </a:rPr>
              <a:t>Some data from Peru</a:t>
            </a:r>
          </a:p>
        </p:txBody>
      </p:sp>
      <p:sp>
        <p:nvSpPr>
          <p:cNvPr id="473091" name="Rectangle 3"/>
          <p:cNvSpPr>
            <a:spLocks noGrp="1"/>
          </p:cNvSpPr>
          <p:nvPr>
            <p:ph type="body" idx="4294967295"/>
          </p:nvPr>
        </p:nvSpPr>
        <p:spPr>
          <a:xfrm>
            <a:off x="152400" y="1600200"/>
            <a:ext cx="8293100" cy="5054600"/>
          </a:xfrm>
        </p:spPr>
        <p:txBody>
          <a:bodyPr/>
          <a:lstStyle/>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sz="1800" dirty="0" smtClean="0">
              <a:latin typeface="Tw Cen MT" pitchFamily="34" charset="0"/>
            </a:endParaRPr>
          </a:p>
          <a:p>
            <a:r>
              <a:rPr lang="en-US" sz="1800" dirty="0" smtClean="0">
                <a:latin typeface="Tw Cen MT" pitchFamily="34" charset="0"/>
              </a:rPr>
              <a:t>Source: “Credit constraints and productivity in Peruvian Agriculture,” </a:t>
            </a:r>
            <a:r>
              <a:rPr lang="en-US" sz="1800" dirty="0" err="1" smtClean="0">
                <a:latin typeface="Tw Cen MT" pitchFamily="34" charset="0"/>
              </a:rPr>
              <a:t>Guirkinger</a:t>
            </a:r>
            <a:r>
              <a:rPr lang="en-US" sz="1800" dirty="0" smtClean="0">
                <a:latin typeface="Tw Cen MT" pitchFamily="34" charset="0"/>
              </a:rPr>
              <a:t> and Boucher, </a:t>
            </a:r>
            <a:r>
              <a:rPr lang="en-US" sz="1800" i="1" dirty="0" smtClean="0">
                <a:latin typeface="Tw Cen MT" pitchFamily="34" charset="0"/>
              </a:rPr>
              <a:t>Agricultural Economics</a:t>
            </a:r>
            <a:r>
              <a:rPr lang="en-US" sz="1800" dirty="0" smtClean="0">
                <a:latin typeface="Tw Cen MT" pitchFamily="34" charset="0"/>
              </a:rPr>
              <a:t>, 29, 2008.</a:t>
            </a:r>
          </a:p>
        </p:txBody>
      </p:sp>
      <p:pic>
        <p:nvPicPr>
          <p:cNvPr id="522242" name="Picture 2"/>
          <p:cNvPicPr>
            <a:picLocks noChangeAspect="1" noChangeArrowheads="1"/>
          </p:cNvPicPr>
          <p:nvPr/>
        </p:nvPicPr>
        <p:blipFill>
          <a:blip r:embed="rId2" cstate="print"/>
          <a:srcRect/>
          <a:stretch>
            <a:fillRect/>
          </a:stretch>
        </p:blipFill>
        <p:spPr bwMode="auto">
          <a:xfrm>
            <a:off x="84137" y="1898650"/>
            <a:ext cx="7459504" cy="3461385"/>
          </a:xfrm>
          <a:prstGeom prst="rect">
            <a:avLst/>
          </a:prstGeom>
          <a:noFill/>
          <a:ln w="9525">
            <a:noFill/>
            <a:miter lim="800000"/>
            <a:headEnd/>
            <a:tailEnd/>
          </a:ln>
        </p:spPr>
      </p:pic>
      <p:pic>
        <p:nvPicPr>
          <p:cNvPr id="522243" name="Picture 3"/>
          <p:cNvPicPr>
            <a:picLocks noChangeAspect="1" noChangeArrowheads="1"/>
          </p:cNvPicPr>
          <p:nvPr/>
        </p:nvPicPr>
        <p:blipFill>
          <a:blip r:embed="rId3" cstate="print"/>
          <a:srcRect/>
          <a:stretch>
            <a:fillRect/>
          </a:stretch>
        </p:blipFill>
        <p:spPr bwMode="auto">
          <a:xfrm>
            <a:off x="7488237" y="2157413"/>
            <a:ext cx="1851184" cy="3187541"/>
          </a:xfrm>
          <a:prstGeom prst="rect">
            <a:avLst/>
          </a:prstGeom>
          <a:noFill/>
          <a:ln w="9525">
            <a:noFill/>
            <a:miter lim="800000"/>
            <a:headEnd/>
            <a:tailEnd/>
          </a:ln>
        </p:spPr>
      </p:pic>
      <p:sp>
        <p:nvSpPr>
          <p:cNvPr id="8" name="Rectangle 7"/>
          <p:cNvSpPr/>
          <p:nvPr/>
        </p:nvSpPr>
        <p:spPr>
          <a:xfrm>
            <a:off x="495300" y="2362200"/>
            <a:ext cx="7315200" cy="3175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670800" y="4864100"/>
            <a:ext cx="647700" cy="2921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FE7E79D-8A48-4A76-8C55-E233D7A67002}" type="slidenum">
              <a:rPr lang="en-US"/>
              <a:pPr>
                <a:defRPr/>
              </a:pPr>
              <a:t>11</a:t>
            </a:fld>
            <a:endParaRPr lang="en-US"/>
          </a:p>
        </p:txBody>
      </p:sp>
      <p:sp>
        <p:nvSpPr>
          <p:cNvPr id="473090" name="Rectangle 2"/>
          <p:cNvSpPr>
            <a:spLocks noGrp="1"/>
          </p:cNvSpPr>
          <p:nvPr>
            <p:ph type="title" idx="4294967295"/>
          </p:nvPr>
        </p:nvSpPr>
        <p:spPr>
          <a:xfrm>
            <a:off x="685800" y="304800"/>
            <a:ext cx="7772400" cy="762000"/>
          </a:xfrm>
        </p:spPr>
        <p:txBody>
          <a:bodyPr/>
          <a:lstStyle/>
          <a:p>
            <a:pPr algn="ctr"/>
            <a:r>
              <a:rPr lang="en-US" dirty="0" smtClean="0">
                <a:latin typeface="Tw Cen MT" pitchFamily="34" charset="0"/>
              </a:rPr>
              <a:t>Outline for Today</a:t>
            </a:r>
          </a:p>
        </p:txBody>
      </p:sp>
      <p:sp>
        <p:nvSpPr>
          <p:cNvPr id="473091" name="Rectangle 3"/>
          <p:cNvSpPr>
            <a:spLocks noGrp="1"/>
          </p:cNvSpPr>
          <p:nvPr>
            <p:ph type="body" idx="4294967295"/>
          </p:nvPr>
        </p:nvSpPr>
        <p:spPr>
          <a:xfrm>
            <a:off x="190500" y="1600200"/>
            <a:ext cx="8255000" cy="5054600"/>
          </a:xfrm>
        </p:spPr>
        <p:txBody>
          <a:bodyPr>
            <a:normAutofit fontScale="77500" lnSpcReduction="20000"/>
          </a:bodyPr>
          <a:lstStyle/>
          <a:p>
            <a:r>
              <a:rPr lang="en-US" dirty="0" smtClean="0">
                <a:latin typeface="Tw Cen MT" pitchFamily="34" charset="0"/>
              </a:rPr>
              <a:t>I. Why is Credit not like a Potato?  Theory of Credit Rationing</a:t>
            </a:r>
          </a:p>
          <a:p>
            <a:pPr lvl="1"/>
            <a:r>
              <a:rPr lang="en-US" dirty="0" smtClean="0">
                <a:latin typeface="Tw Cen MT" pitchFamily="34" charset="0"/>
              </a:rPr>
              <a:t>Asymmetric Information in credit markets;</a:t>
            </a:r>
          </a:p>
          <a:p>
            <a:pPr lvl="1"/>
            <a:r>
              <a:rPr lang="en-US" dirty="0" smtClean="0">
                <a:latin typeface="Tw Cen MT" pitchFamily="34" charset="0"/>
              </a:rPr>
              <a:t>Adverse selection and moral hazard;</a:t>
            </a:r>
          </a:p>
          <a:p>
            <a:pPr lvl="1"/>
            <a:r>
              <a:rPr lang="en-US" dirty="0" smtClean="0">
                <a:latin typeface="Tw Cen MT" pitchFamily="34" charset="0"/>
              </a:rPr>
              <a:t>Potential for credit market imperfections, failure.</a:t>
            </a:r>
          </a:p>
          <a:p>
            <a:pPr lvl="1">
              <a:buFont typeface="Wingdings 2" pitchFamily="18" charset="2"/>
              <a:buNone/>
            </a:pPr>
            <a:endParaRPr lang="en-US" dirty="0" smtClean="0">
              <a:latin typeface="Tw Cen MT" pitchFamily="34" charset="0"/>
            </a:endParaRPr>
          </a:p>
          <a:p>
            <a:r>
              <a:rPr lang="en-US" dirty="0" smtClean="0">
                <a:latin typeface="Tw Cen MT" pitchFamily="34" charset="0"/>
              </a:rPr>
              <a:t>II. What can be done about credit rationing?</a:t>
            </a:r>
          </a:p>
          <a:p>
            <a:pPr lvl="1"/>
            <a:r>
              <a:rPr lang="en-US" dirty="0" smtClean="0">
                <a:latin typeface="Tw Cen MT" pitchFamily="34" charset="0"/>
              </a:rPr>
              <a:t>Brief history of rural credit market policy in developing countries</a:t>
            </a:r>
          </a:p>
          <a:p>
            <a:pPr lvl="1"/>
            <a:r>
              <a:rPr lang="en-US" dirty="0" smtClean="0">
                <a:latin typeface="Tw Cen MT" pitchFamily="34" charset="0"/>
              </a:rPr>
              <a:t>Micro-finance/Group lending</a:t>
            </a:r>
          </a:p>
          <a:p>
            <a:pPr lvl="2"/>
            <a:r>
              <a:rPr lang="en-US" dirty="0" smtClean="0">
                <a:latin typeface="Tw Cen MT" pitchFamily="34" charset="0"/>
              </a:rPr>
              <a:t>What’s the Big Idea?</a:t>
            </a:r>
          </a:p>
          <a:p>
            <a:pPr lvl="2"/>
            <a:r>
              <a:rPr lang="en-US" dirty="0" smtClean="0">
                <a:latin typeface="Tw Cen MT" pitchFamily="34" charset="0"/>
              </a:rPr>
              <a:t>Limitations and further policy options?</a:t>
            </a:r>
          </a:p>
          <a:p>
            <a:pPr lvl="2"/>
            <a:endParaRPr lang="en-US" dirty="0" smtClean="0">
              <a:latin typeface="Tw Cen MT" pitchFamily="34" charset="0"/>
            </a:endParaRPr>
          </a:p>
          <a:p>
            <a:r>
              <a:rPr lang="en-US" dirty="0" smtClean="0">
                <a:latin typeface="Tw Cen MT" pitchFamily="34" charset="0"/>
              </a:rPr>
              <a:t>III. Information Asymmetries and Failures in Other Markets</a:t>
            </a:r>
            <a:endParaRPr lang="en-US" dirty="0">
              <a:latin typeface="Tw Cen MT" pitchFamily="34" charset="0"/>
            </a:endParaRPr>
          </a:p>
          <a:p>
            <a:pPr lvl="1"/>
            <a:r>
              <a:rPr lang="en-US" dirty="0" smtClean="0">
                <a:latin typeface="Tw Cen MT" pitchFamily="34" charset="0"/>
              </a:rPr>
              <a:t>Risk and insurance</a:t>
            </a:r>
            <a:endParaRPr lang="en-US" dirty="0">
              <a:latin typeface="Tw Cen MT" pitchFamily="34" charset="0"/>
            </a:endParaRPr>
          </a:p>
          <a:p>
            <a:pPr lvl="1"/>
            <a:r>
              <a:rPr lang="en-US" dirty="0" smtClean="0">
                <a:latin typeface="Tw Cen MT" pitchFamily="34" charset="0"/>
              </a:rPr>
              <a:t>Labor</a:t>
            </a:r>
            <a:endParaRPr lang="en-US" dirty="0">
              <a:latin typeface="Tw Cen MT" pitchFamily="34" charset="0"/>
            </a:endParaRPr>
          </a:p>
          <a:p>
            <a:pPr lvl="2"/>
            <a:endParaRPr lang="en-US" dirty="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73091">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73091">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473091">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73091">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473091">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473091">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73091">
                                            <p:txEl>
                                              <p:pRg st="7" end="7"/>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73091">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73091">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73091">
                                            <p:txEl>
                                              <p:pRg st="11" end="11"/>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73091">
                                            <p:txEl>
                                              <p:pRg st="12" end="12"/>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73091">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4554CB3E-ECE5-4E0B-9318-C5A59DB8407B}" type="slidenum">
              <a:rPr lang="en-US"/>
              <a:pPr>
                <a:defRPr/>
              </a:pPr>
              <a:t>12</a:t>
            </a:fld>
            <a:endParaRPr lang="en-US"/>
          </a:p>
        </p:txBody>
      </p:sp>
      <p:sp>
        <p:nvSpPr>
          <p:cNvPr id="517122" name="Rectangle 2"/>
          <p:cNvSpPr>
            <a:spLocks noGrp="1"/>
          </p:cNvSpPr>
          <p:nvPr>
            <p:ph type="title" idx="4294967295"/>
          </p:nvPr>
        </p:nvSpPr>
        <p:spPr>
          <a:xfrm>
            <a:off x="295275" y="1647825"/>
            <a:ext cx="8229600" cy="2514600"/>
          </a:xfrm>
        </p:spPr>
        <p:txBody>
          <a:bodyPr/>
          <a:lstStyle/>
          <a:p>
            <a:pPr algn="ctr"/>
            <a:r>
              <a:rPr lang="en-US" sz="4000" dirty="0" smtClean="0">
                <a:latin typeface="Tw Cen MT" pitchFamily="34" charset="0"/>
              </a:rPr>
              <a:t>Part I: Theory of Why Credit Markets Fail</a:t>
            </a:r>
          </a:p>
        </p:txBody>
      </p:sp>
    </p:spTree>
    <p:extLst>
      <p:ext uri="{BB962C8B-B14F-4D97-AF65-F5344CB8AC3E}">
        <p14:creationId xmlns:p14="http://schemas.microsoft.com/office/powerpoint/2010/main" val="156259653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6874B8E-E599-4FBC-B55C-F8481193275F}" type="slidenum">
              <a:rPr lang="en-US"/>
              <a:pPr>
                <a:defRPr/>
              </a:pPr>
              <a:t>13</a:t>
            </a:fld>
            <a:endParaRPr lang="en-US"/>
          </a:p>
        </p:txBody>
      </p:sp>
      <p:sp>
        <p:nvSpPr>
          <p:cNvPr id="474114" name="Rectangle 2"/>
          <p:cNvSpPr>
            <a:spLocks noGrp="1"/>
          </p:cNvSpPr>
          <p:nvPr>
            <p:ph type="title" idx="4294967295"/>
          </p:nvPr>
        </p:nvSpPr>
        <p:spPr>
          <a:xfrm>
            <a:off x="609600" y="457200"/>
            <a:ext cx="7772400" cy="609600"/>
          </a:xfrm>
        </p:spPr>
        <p:txBody>
          <a:bodyPr/>
          <a:lstStyle/>
          <a:p>
            <a:pPr algn="ctr"/>
            <a:r>
              <a:rPr lang="en-US" sz="3600" smtClean="0">
                <a:latin typeface="Tw Cen MT" pitchFamily="34" charset="0"/>
              </a:rPr>
              <a:t>What is a Market Failure?</a:t>
            </a:r>
          </a:p>
        </p:txBody>
      </p:sp>
      <p:sp>
        <p:nvSpPr>
          <p:cNvPr id="474115" name="Rectangle 3"/>
          <p:cNvSpPr>
            <a:spLocks noGrp="1"/>
          </p:cNvSpPr>
          <p:nvPr>
            <p:ph type="body" idx="4294967295"/>
          </p:nvPr>
        </p:nvSpPr>
        <p:spPr>
          <a:xfrm>
            <a:off x="126388" y="1485900"/>
            <a:ext cx="8636000" cy="5080000"/>
          </a:xfrm>
        </p:spPr>
        <p:txBody>
          <a:bodyPr>
            <a:normAutofit fontScale="92500" lnSpcReduction="10000"/>
          </a:bodyPr>
          <a:lstStyle/>
          <a:p>
            <a:r>
              <a:rPr lang="en-US" sz="2500" u="sng" dirty="0" smtClean="0">
                <a:latin typeface="Tw Cen MT" pitchFamily="34" charset="0"/>
              </a:rPr>
              <a:t>In General</a:t>
            </a:r>
            <a:r>
              <a:rPr lang="en-US" sz="2500" dirty="0" smtClean="0">
                <a:latin typeface="Tw Cen MT" pitchFamily="34" charset="0"/>
              </a:rPr>
              <a:t>:  A market failure occurs when economic actors are unable to get together to make efficiency enhancing trades.</a:t>
            </a:r>
          </a:p>
          <a:p>
            <a:r>
              <a:rPr lang="en-US" sz="2500" dirty="0" smtClean="0">
                <a:latin typeface="Tw Cen MT" pitchFamily="34" charset="0"/>
              </a:rPr>
              <a:t>Recall Meaning of Efficiency…</a:t>
            </a:r>
          </a:p>
          <a:p>
            <a:pPr lvl="1"/>
            <a:r>
              <a:rPr lang="en-US" sz="1900" dirty="0" smtClean="0">
                <a:latin typeface="Tw Cen MT" pitchFamily="34" charset="0"/>
              </a:rPr>
              <a:t>No more potential gains from trade: All producers have same MC (= market price), all consumers have same MRS (= ratio of market prices for any two goods)</a:t>
            </a:r>
          </a:p>
          <a:p>
            <a:endParaRPr lang="en-US" sz="2500" dirty="0" smtClean="0">
              <a:latin typeface="Tw Cen MT" pitchFamily="34" charset="0"/>
            </a:endParaRPr>
          </a:p>
          <a:p>
            <a:endParaRPr lang="en-US" sz="2500" dirty="0" smtClean="0">
              <a:latin typeface="Tw Cen MT" pitchFamily="34" charset="0"/>
            </a:endParaRPr>
          </a:p>
          <a:p>
            <a:endParaRPr lang="en-US" sz="2500" dirty="0">
              <a:latin typeface="Tw Cen MT" pitchFamily="34" charset="0"/>
            </a:endParaRPr>
          </a:p>
          <a:p>
            <a:endParaRPr lang="en-US" sz="2500" dirty="0" smtClean="0">
              <a:latin typeface="Tw Cen MT" pitchFamily="34" charset="0"/>
            </a:endParaRPr>
          </a:p>
          <a:p>
            <a:r>
              <a:rPr lang="en-US" sz="2500" u="sng" dirty="0">
                <a:latin typeface="Tw Cen MT" pitchFamily="34" charset="0"/>
              </a:rPr>
              <a:t>In Credit Markets</a:t>
            </a:r>
            <a:r>
              <a:rPr lang="en-US" sz="2500" dirty="0">
                <a:latin typeface="Tw Cen MT" pitchFamily="34" charset="0"/>
              </a:rPr>
              <a:t>: “A market failure occurs when a competitive market fails to bring about an efficient allocation of credit.” (Tim </a:t>
            </a:r>
            <a:r>
              <a:rPr lang="en-US" sz="2500" dirty="0" err="1">
                <a:latin typeface="Tw Cen MT" pitchFamily="34" charset="0"/>
              </a:rPr>
              <a:t>Besley</a:t>
            </a:r>
            <a:r>
              <a:rPr lang="en-US" sz="2500" dirty="0">
                <a:latin typeface="Tw Cen MT" pitchFamily="34" charset="0"/>
              </a:rPr>
              <a:t>)</a:t>
            </a:r>
          </a:p>
          <a:p>
            <a:r>
              <a:rPr lang="en-US" sz="2500" dirty="0" smtClean="0">
                <a:latin typeface="Tw Cen MT" pitchFamily="34" charset="0"/>
              </a:rPr>
              <a:t>Which brings us to our primary question…</a:t>
            </a:r>
          </a:p>
          <a:p>
            <a:endParaRPr lang="en-US" sz="2500" dirty="0" smtClean="0">
              <a:latin typeface="Tw Cen MT" pitchFamily="34" charset="0"/>
            </a:endParaRP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1675" y="3148579"/>
            <a:ext cx="3667125" cy="17409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682539" y="3242420"/>
            <a:ext cx="3471801" cy="16399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41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411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74115">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74115">
                                            <p:txEl>
                                              <p:pRg st="7" end="7"/>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7411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4115" grpId="0" build="p"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11"/>
          <p:cNvSpPr>
            <a:spLocks noGrp="1"/>
          </p:cNvSpPr>
          <p:nvPr>
            <p:ph type="sldNum" sz="quarter" idx="11"/>
          </p:nvPr>
        </p:nvSpPr>
        <p:spPr/>
        <p:txBody>
          <a:bodyPr>
            <a:normAutofit fontScale="85000" lnSpcReduction="20000"/>
          </a:bodyPr>
          <a:lstStyle/>
          <a:p>
            <a:pPr>
              <a:defRPr/>
            </a:pPr>
            <a:fld id="{FA1352E3-8F2F-4E36-8153-FB5BEC6F1C35}" type="slidenum">
              <a:rPr lang="en-US"/>
              <a:pPr>
                <a:defRPr/>
              </a:pPr>
              <a:t>14</a:t>
            </a:fld>
            <a:endParaRPr lang="en-US"/>
          </a:p>
        </p:txBody>
      </p:sp>
      <p:sp>
        <p:nvSpPr>
          <p:cNvPr id="509954" name="Rectangle 2"/>
          <p:cNvSpPr>
            <a:spLocks noGrp="1"/>
          </p:cNvSpPr>
          <p:nvPr>
            <p:ph type="body" idx="4294967295"/>
          </p:nvPr>
        </p:nvSpPr>
        <p:spPr>
          <a:xfrm>
            <a:off x="409575" y="1524000"/>
            <a:ext cx="8229600" cy="4754563"/>
          </a:xfrm>
        </p:spPr>
        <p:txBody>
          <a:bodyPr/>
          <a:lstStyle/>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p:txBody>
      </p:sp>
      <p:sp>
        <p:nvSpPr>
          <p:cNvPr id="509955" name="Rectangle 3"/>
          <p:cNvSpPr>
            <a:spLocks noGrp="1"/>
          </p:cNvSpPr>
          <p:nvPr>
            <p:ph type="title" idx="4294967295"/>
          </p:nvPr>
        </p:nvSpPr>
        <p:spPr>
          <a:xfrm>
            <a:off x="457200" y="152400"/>
            <a:ext cx="8229600" cy="944563"/>
          </a:xfrm>
        </p:spPr>
        <p:txBody>
          <a:bodyPr/>
          <a:lstStyle/>
          <a:p>
            <a:pPr algn="ctr"/>
            <a:r>
              <a:rPr lang="en-US" sz="4000" dirty="0" smtClean="0">
                <a:latin typeface="Tw Cen MT" pitchFamily="34" charset="0"/>
              </a:rPr>
              <a:t>Why is credit different from a potato?</a:t>
            </a:r>
          </a:p>
        </p:txBody>
      </p:sp>
      <p:pic>
        <p:nvPicPr>
          <p:cNvPr id="509956" name="Picture 4"/>
          <p:cNvPicPr>
            <a:picLocks noChangeAspect="1" noChangeArrowheads="1"/>
          </p:cNvPicPr>
          <p:nvPr/>
        </p:nvPicPr>
        <p:blipFill>
          <a:blip r:embed="rId2" cstate="print"/>
          <a:srcRect/>
          <a:stretch>
            <a:fillRect/>
          </a:stretch>
        </p:blipFill>
        <p:spPr bwMode="auto">
          <a:xfrm>
            <a:off x="457200" y="2209800"/>
            <a:ext cx="3043238" cy="2282825"/>
          </a:xfrm>
          <a:prstGeom prst="rect">
            <a:avLst/>
          </a:prstGeom>
          <a:noFill/>
          <a:ln w="9525">
            <a:noFill/>
            <a:miter lim="800000"/>
            <a:headEnd/>
            <a:tailEnd/>
          </a:ln>
          <a:effectLst/>
        </p:spPr>
      </p:pic>
      <p:pic>
        <p:nvPicPr>
          <p:cNvPr id="509957" name="Picture 5"/>
          <p:cNvPicPr>
            <a:picLocks noChangeAspect="1" noChangeArrowheads="1"/>
          </p:cNvPicPr>
          <p:nvPr/>
        </p:nvPicPr>
        <p:blipFill>
          <a:blip r:embed="rId3" cstate="print"/>
          <a:srcRect/>
          <a:stretch>
            <a:fillRect/>
          </a:stretch>
        </p:blipFill>
        <p:spPr bwMode="auto">
          <a:xfrm>
            <a:off x="4267200" y="2057400"/>
            <a:ext cx="3529013" cy="2414588"/>
          </a:xfrm>
          <a:prstGeom prst="rect">
            <a:avLst/>
          </a:prstGeom>
          <a:noFill/>
          <a:ln w="9525">
            <a:noFill/>
            <a:miter lim="800000"/>
            <a:headEnd/>
            <a:tailEnd/>
          </a:ln>
          <a:effectLst/>
        </p:spPr>
      </p:pic>
      <p:sp>
        <p:nvSpPr>
          <p:cNvPr id="509958" name="Text Box 6"/>
          <p:cNvSpPr txBox="1">
            <a:spLocks noChangeArrowheads="1"/>
          </p:cNvSpPr>
          <p:nvPr/>
        </p:nvSpPr>
        <p:spPr bwMode="auto">
          <a:xfrm>
            <a:off x="3657600" y="2895600"/>
            <a:ext cx="685800" cy="1311275"/>
          </a:xfrm>
          <a:prstGeom prst="rect">
            <a:avLst/>
          </a:prstGeom>
          <a:noFill/>
          <a:ln w="9525">
            <a:noFill/>
            <a:miter lim="800000"/>
            <a:headEnd/>
            <a:tailEnd/>
          </a:ln>
          <a:effectLst/>
        </p:spPr>
        <p:txBody>
          <a:bodyPr>
            <a:spAutoFit/>
          </a:bodyPr>
          <a:lstStyle/>
          <a:p>
            <a:pPr>
              <a:spcBef>
                <a:spcPct val="50000"/>
              </a:spcBef>
            </a:pPr>
            <a:r>
              <a:rPr lang="en-US" sz="8000"/>
              <a:t>=</a:t>
            </a:r>
          </a:p>
        </p:txBody>
      </p:sp>
      <p:sp>
        <p:nvSpPr>
          <p:cNvPr id="509959" name="Text Box 7"/>
          <p:cNvSpPr txBox="1">
            <a:spLocks noChangeArrowheads="1"/>
          </p:cNvSpPr>
          <p:nvPr/>
        </p:nvSpPr>
        <p:spPr bwMode="auto">
          <a:xfrm>
            <a:off x="8077200" y="2514600"/>
            <a:ext cx="762000" cy="1311275"/>
          </a:xfrm>
          <a:prstGeom prst="rect">
            <a:avLst/>
          </a:prstGeom>
          <a:noFill/>
          <a:ln w="9525">
            <a:noFill/>
            <a:miter lim="800000"/>
            <a:headEnd/>
            <a:tailEnd/>
          </a:ln>
          <a:effectLst/>
        </p:spPr>
        <p:txBody>
          <a:bodyPr>
            <a:spAutoFit/>
          </a:bodyPr>
          <a:lstStyle/>
          <a:p>
            <a:pPr>
              <a:spcBef>
                <a:spcPct val="50000"/>
              </a:spcBef>
            </a:pPr>
            <a:r>
              <a:rPr lang="en-US" sz="8000"/>
              <a:t>?</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F07A5F76-00C1-44EB-8D43-16B5912B5624}" type="slidenum">
              <a:rPr lang="en-US"/>
              <a:pPr>
                <a:defRPr/>
              </a:pPr>
              <a:t>15</a:t>
            </a:fld>
            <a:endParaRPr lang="en-US"/>
          </a:p>
        </p:txBody>
      </p:sp>
      <p:sp>
        <p:nvSpPr>
          <p:cNvPr id="502786" name="Rectangle 2"/>
          <p:cNvSpPr>
            <a:spLocks noGrp="1"/>
          </p:cNvSpPr>
          <p:nvPr>
            <p:ph type="title" idx="4294967295"/>
          </p:nvPr>
        </p:nvSpPr>
        <p:spPr/>
        <p:txBody>
          <a:bodyPr/>
          <a:lstStyle/>
          <a:p>
            <a:pPr algn="ctr"/>
            <a:r>
              <a:rPr lang="en-US" sz="4000" b="1" dirty="0" smtClean="0">
                <a:latin typeface="Tw Cen MT" pitchFamily="34" charset="0"/>
              </a:rPr>
              <a:t>Reason #1:  Credit is exchanged over TIME</a:t>
            </a:r>
          </a:p>
        </p:txBody>
      </p:sp>
      <p:sp>
        <p:nvSpPr>
          <p:cNvPr id="502787" name="Rectangle 3"/>
          <p:cNvSpPr>
            <a:spLocks noGrp="1"/>
          </p:cNvSpPr>
          <p:nvPr>
            <p:ph type="body" idx="4294967295"/>
          </p:nvPr>
        </p:nvSpPr>
        <p:spPr/>
        <p:txBody>
          <a:bodyPr/>
          <a:lstStyle/>
          <a:p>
            <a:r>
              <a:rPr lang="en-US" dirty="0" smtClean="0">
                <a:latin typeface="Tw Cen MT" pitchFamily="34" charset="0"/>
              </a:rPr>
              <a:t>Potato transaction is instantaneous</a:t>
            </a:r>
          </a:p>
          <a:p>
            <a:endParaRPr lang="en-US" dirty="0" smtClean="0">
              <a:latin typeface="Tw Cen MT" pitchFamily="34" charset="0"/>
            </a:endParaRPr>
          </a:p>
          <a:p>
            <a:r>
              <a:rPr lang="en-US" dirty="0" smtClean="0">
                <a:latin typeface="Tw Cen MT" pitchFamily="34" charset="0"/>
              </a:rPr>
              <a:t>Credit transaction requires an </a:t>
            </a:r>
            <a:r>
              <a:rPr lang="en-US" i="1" dirty="0" smtClean="0">
                <a:latin typeface="Tw Cen MT" pitchFamily="34" charset="0"/>
              </a:rPr>
              <a:t>inter-temporal </a:t>
            </a:r>
            <a:r>
              <a:rPr lang="en-US" dirty="0" smtClean="0">
                <a:latin typeface="Tw Cen MT" pitchFamily="34" charset="0"/>
              </a:rPr>
              <a:t>exchange</a:t>
            </a:r>
          </a:p>
          <a:p>
            <a:endParaRPr lang="en-US" i="1" dirty="0" smtClean="0">
              <a:latin typeface="Tw Cen MT" pitchFamily="34" charset="0"/>
            </a:endParaRPr>
          </a:p>
          <a:p>
            <a:r>
              <a:rPr lang="en-US" dirty="0" smtClean="0">
                <a:latin typeface="Tw Cen MT" pitchFamily="34" charset="0"/>
              </a:rPr>
              <a:t>Think about this a bit more carefully…</a:t>
            </a:r>
          </a:p>
          <a:p>
            <a:endParaRPr lang="en-US" dirty="0" smtClean="0">
              <a:latin typeface="Tw Cen MT"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E8FFD6A0-8C40-44ED-B4EE-7A76DBDF8412}" type="slidenum">
              <a:rPr lang="en-US"/>
              <a:pPr>
                <a:defRPr/>
              </a:pPr>
              <a:t>16</a:t>
            </a:fld>
            <a:endParaRPr lang="en-US"/>
          </a:p>
        </p:txBody>
      </p:sp>
      <p:sp>
        <p:nvSpPr>
          <p:cNvPr id="476162" name="Rectangle 2"/>
          <p:cNvSpPr>
            <a:spLocks noGrp="1"/>
          </p:cNvSpPr>
          <p:nvPr>
            <p:ph type="title" idx="4294967295"/>
          </p:nvPr>
        </p:nvSpPr>
        <p:spPr>
          <a:xfrm>
            <a:off x="762000" y="279400"/>
            <a:ext cx="7772400" cy="838200"/>
          </a:xfrm>
        </p:spPr>
        <p:txBody>
          <a:bodyPr/>
          <a:lstStyle/>
          <a:p>
            <a:r>
              <a:rPr lang="en-US" sz="3200" dirty="0" smtClean="0">
                <a:latin typeface="Tw Cen MT" pitchFamily="34" charset="0"/>
              </a:rPr>
              <a:t>What is being traded in a credit transaction?</a:t>
            </a:r>
          </a:p>
        </p:txBody>
      </p:sp>
      <p:sp>
        <p:nvSpPr>
          <p:cNvPr id="476163" name="Rectangle 3"/>
          <p:cNvSpPr>
            <a:spLocks noGrp="1"/>
          </p:cNvSpPr>
          <p:nvPr>
            <p:ph type="body" idx="4294967295"/>
          </p:nvPr>
        </p:nvSpPr>
        <p:spPr>
          <a:xfrm>
            <a:off x="152400" y="1638300"/>
            <a:ext cx="8801100" cy="5067300"/>
          </a:xfrm>
        </p:spPr>
        <p:txBody>
          <a:bodyPr>
            <a:normAutofit lnSpcReduction="10000"/>
          </a:bodyPr>
          <a:lstStyle/>
          <a:p>
            <a:pPr>
              <a:lnSpc>
                <a:spcPct val="80000"/>
              </a:lnSpc>
            </a:pPr>
            <a:r>
              <a:rPr lang="en-US" sz="2800" dirty="0" smtClean="0">
                <a:latin typeface="Tw Cen MT" pitchFamily="34" charset="0"/>
              </a:rPr>
              <a:t>The inter-temporal use of resources</a:t>
            </a:r>
          </a:p>
          <a:p>
            <a:pPr lvl="1">
              <a:lnSpc>
                <a:spcPct val="80000"/>
              </a:lnSpc>
            </a:pPr>
            <a:r>
              <a:rPr lang="en-US" sz="2400" dirty="0" smtClean="0">
                <a:latin typeface="Tw Cen MT" pitchFamily="34" charset="0"/>
              </a:rPr>
              <a:t>Lender gives up the use of resources today in return for a promise to get resources tomorrow.</a:t>
            </a:r>
          </a:p>
          <a:p>
            <a:pPr lvl="1">
              <a:lnSpc>
                <a:spcPct val="80000"/>
              </a:lnSpc>
            </a:pPr>
            <a:r>
              <a:rPr lang="en-US" sz="2400" dirty="0" smtClean="0">
                <a:latin typeface="Tw Cen MT" pitchFamily="34" charset="0"/>
              </a:rPr>
              <a:t>Borrower receives the resources today in return for a promise to pay them back tomorrow.</a:t>
            </a:r>
          </a:p>
          <a:p>
            <a:pPr lvl="1">
              <a:lnSpc>
                <a:spcPct val="80000"/>
              </a:lnSpc>
            </a:pPr>
            <a:endParaRPr lang="en-US" sz="2200" dirty="0" smtClean="0">
              <a:latin typeface="Tw Cen MT" pitchFamily="34" charset="0"/>
            </a:endParaRPr>
          </a:p>
          <a:p>
            <a:pPr>
              <a:lnSpc>
                <a:spcPct val="80000"/>
              </a:lnSpc>
            </a:pPr>
            <a:r>
              <a:rPr lang="en-US" sz="2800" dirty="0" smtClean="0">
                <a:latin typeface="Tw Cen MT" pitchFamily="34" charset="0"/>
              </a:rPr>
              <a:t>So turning things around a bit, we can think of…</a:t>
            </a:r>
          </a:p>
          <a:p>
            <a:pPr lvl="1">
              <a:lnSpc>
                <a:spcPct val="80000"/>
              </a:lnSpc>
            </a:pPr>
            <a:r>
              <a:rPr lang="en-US" sz="2400" dirty="0" smtClean="0">
                <a:latin typeface="Tw Cen MT" pitchFamily="34" charset="0"/>
              </a:rPr>
              <a:t>Borrower is “selling” a promise that he will give the lender resources to use in the future.  In return he gets to use the resources today.</a:t>
            </a:r>
          </a:p>
          <a:p>
            <a:pPr lvl="1">
              <a:lnSpc>
                <a:spcPct val="80000"/>
              </a:lnSpc>
            </a:pPr>
            <a:r>
              <a:rPr lang="en-US" sz="2400" dirty="0" smtClean="0">
                <a:latin typeface="Tw Cen MT" pitchFamily="34" charset="0"/>
              </a:rPr>
              <a:t>Lender is “buying” this promise that the borrower will repay resources in the future.  In return, he gives up the use of resources today.</a:t>
            </a:r>
          </a:p>
          <a:p>
            <a:pPr lvl="1">
              <a:lnSpc>
                <a:spcPct val="80000"/>
              </a:lnSpc>
            </a:pPr>
            <a:endParaRPr lang="en-US" sz="2200" dirty="0" smtClean="0">
              <a:latin typeface="Tw Cen MT" pitchFamily="34" charset="0"/>
            </a:endParaRPr>
          </a:p>
          <a:p>
            <a:pPr>
              <a:lnSpc>
                <a:spcPct val="80000"/>
              </a:lnSpc>
            </a:pPr>
            <a:r>
              <a:rPr lang="en-US" sz="2800" dirty="0" smtClean="0">
                <a:latin typeface="Tw Cen MT" pitchFamily="34" charset="0"/>
              </a:rPr>
              <a:t>This implies that…</a:t>
            </a:r>
          </a:p>
          <a:p>
            <a:pPr lvl="1">
              <a:lnSpc>
                <a:spcPct val="80000"/>
              </a:lnSpc>
            </a:pPr>
            <a:endParaRPr lang="en-US" sz="2200" dirty="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61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61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61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7616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7616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7616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7616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6163" grpId="0" uiExpand="1" build="p" bldLvl="2"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BA8C4FD-76AE-481E-BC23-220933B0580F}" type="slidenum">
              <a:rPr lang="en-US"/>
              <a:pPr>
                <a:defRPr/>
              </a:pPr>
              <a:t>17</a:t>
            </a:fld>
            <a:endParaRPr lang="en-US"/>
          </a:p>
        </p:txBody>
      </p:sp>
      <p:sp>
        <p:nvSpPr>
          <p:cNvPr id="503810" name="Rectangle 2"/>
          <p:cNvSpPr>
            <a:spLocks noGrp="1"/>
          </p:cNvSpPr>
          <p:nvPr>
            <p:ph type="title" idx="4294967295"/>
          </p:nvPr>
        </p:nvSpPr>
        <p:spPr/>
        <p:txBody>
          <a:bodyPr/>
          <a:lstStyle/>
          <a:p>
            <a:r>
              <a:rPr lang="en-US" sz="4000" dirty="0" smtClean="0">
                <a:latin typeface="Tw Cen MT" pitchFamily="34" charset="0"/>
              </a:rPr>
              <a:t>Reason #2:  Repayment is UNCERTAIN</a:t>
            </a:r>
          </a:p>
        </p:txBody>
      </p:sp>
      <p:sp>
        <p:nvSpPr>
          <p:cNvPr id="503811" name="Rectangle 3"/>
          <p:cNvSpPr>
            <a:spLocks noGrp="1"/>
          </p:cNvSpPr>
          <p:nvPr>
            <p:ph type="body" idx="4294967295"/>
          </p:nvPr>
        </p:nvSpPr>
        <p:spPr>
          <a:xfrm>
            <a:off x="152400" y="1536700"/>
            <a:ext cx="8788400" cy="5321300"/>
          </a:xfrm>
        </p:spPr>
        <p:txBody>
          <a:bodyPr>
            <a:normAutofit fontScale="92500" lnSpcReduction="10000"/>
          </a:bodyPr>
          <a:lstStyle/>
          <a:p>
            <a:r>
              <a:rPr lang="en-US" sz="2500" u="sng" dirty="0" smtClean="0">
                <a:latin typeface="Tw Cen MT" pitchFamily="34" charset="0"/>
              </a:rPr>
              <a:t>Involuntary default:</a:t>
            </a:r>
          </a:p>
          <a:p>
            <a:pPr lvl="1"/>
            <a:r>
              <a:rPr lang="en-US" sz="2400" dirty="0" smtClean="0">
                <a:latin typeface="Tw Cen MT" pitchFamily="34" charset="0"/>
              </a:rPr>
              <a:t>Borrowers (farmers, business owners, …) face lots of risk;</a:t>
            </a:r>
          </a:p>
          <a:p>
            <a:pPr lvl="1"/>
            <a:r>
              <a:rPr lang="en-US" sz="2400" dirty="0" smtClean="0">
                <a:latin typeface="Tw Cen MT" pitchFamily="34" charset="0"/>
              </a:rPr>
              <a:t>Borrower may be </a:t>
            </a:r>
            <a:r>
              <a:rPr lang="en-US" sz="2400" i="1" dirty="0" smtClean="0">
                <a:latin typeface="Tw Cen MT" pitchFamily="34" charset="0"/>
              </a:rPr>
              <a:t>unable to repay </a:t>
            </a:r>
            <a:r>
              <a:rPr lang="en-US" sz="2400" dirty="0" smtClean="0">
                <a:latin typeface="Tw Cen MT" pitchFamily="34" charset="0"/>
              </a:rPr>
              <a:t>because of negative shock;</a:t>
            </a:r>
          </a:p>
          <a:p>
            <a:pPr lvl="1"/>
            <a:r>
              <a:rPr lang="en-US" sz="2400" dirty="0" smtClean="0">
                <a:latin typeface="Tw Cen MT" pitchFamily="34" charset="0"/>
              </a:rPr>
              <a:t>Is this a concern to lender?</a:t>
            </a:r>
          </a:p>
          <a:p>
            <a:pPr lvl="1"/>
            <a:r>
              <a:rPr lang="en-US" sz="2400" dirty="0" smtClean="0">
                <a:latin typeface="Tw Cen MT" pitchFamily="34" charset="0"/>
              </a:rPr>
              <a:t>Not necessarily…if she can correctly evaluate the risk of each borrower she can charge higher </a:t>
            </a:r>
            <a:r>
              <a:rPr lang="en-US" sz="2400" dirty="0" err="1" smtClean="0">
                <a:latin typeface="Tw Cen MT" pitchFamily="34" charset="0"/>
              </a:rPr>
              <a:t>i</a:t>
            </a:r>
            <a:r>
              <a:rPr lang="en-US" sz="2400" dirty="0" smtClean="0">
                <a:latin typeface="Tw Cen MT" pitchFamily="34" charset="0"/>
              </a:rPr>
              <a:t>.  </a:t>
            </a:r>
          </a:p>
          <a:p>
            <a:pPr lvl="1"/>
            <a:r>
              <a:rPr lang="en-US" sz="2400" dirty="0" smtClean="0">
                <a:latin typeface="Tw Cen MT" pitchFamily="34" charset="0"/>
              </a:rPr>
              <a:t>What things determine risk??</a:t>
            </a:r>
          </a:p>
          <a:p>
            <a:pPr lvl="1"/>
            <a:r>
              <a:rPr lang="en-US" sz="2400" dirty="0" smtClean="0">
                <a:latin typeface="Tw Cen MT" pitchFamily="34" charset="0"/>
              </a:rPr>
              <a:t>“Intrinsic” </a:t>
            </a:r>
            <a:r>
              <a:rPr lang="en-US" sz="2400" i="1" dirty="0" smtClean="0">
                <a:latin typeface="Tw Cen MT" pitchFamily="34" charset="0"/>
              </a:rPr>
              <a:t>characteristics</a:t>
            </a:r>
            <a:r>
              <a:rPr lang="en-US" sz="2400" dirty="0" smtClean="0">
                <a:latin typeface="Tw Cen MT" pitchFamily="34" charset="0"/>
              </a:rPr>
              <a:t> of the investment AND borrower’s </a:t>
            </a:r>
            <a:r>
              <a:rPr lang="en-US" sz="2400" i="1" dirty="0" smtClean="0">
                <a:latin typeface="Tw Cen MT" pitchFamily="34" charset="0"/>
              </a:rPr>
              <a:t>actions</a:t>
            </a:r>
            <a:r>
              <a:rPr lang="en-US" sz="2400" dirty="0" smtClean="0">
                <a:latin typeface="Tw Cen MT" pitchFamily="34" charset="0"/>
              </a:rPr>
              <a:t>.</a:t>
            </a:r>
          </a:p>
          <a:p>
            <a:pPr lvl="1"/>
            <a:endParaRPr lang="en-US" sz="2400" dirty="0" smtClean="0">
              <a:latin typeface="Tw Cen MT" pitchFamily="34" charset="0"/>
            </a:endParaRPr>
          </a:p>
          <a:p>
            <a:r>
              <a:rPr lang="en-US" sz="2500" u="sng" dirty="0" smtClean="0">
                <a:latin typeface="Tw Cen MT" pitchFamily="34" charset="0"/>
              </a:rPr>
              <a:t>Voluntary default:</a:t>
            </a:r>
          </a:p>
          <a:p>
            <a:pPr lvl="1"/>
            <a:r>
              <a:rPr lang="en-US" sz="2400" dirty="0" smtClean="0">
                <a:latin typeface="Tw Cen MT" pitchFamily="34" charset="0"/>
              </a:rPr>
              <a:t>Borrower is able to repay but chooses not to</a:t>
            </a:r>
          </a:p>
          <a:p>
            <a:pPr lvl="1"/>
            <a:r>
              <a:rPr lang="en-US" sz="2400" dirty="0" smtClean="0">
                <a:latin typeface="Tw Cen MT" pitchFamily="34" charset="0"/>
              </a:rPr>
              <a:t>This is definitely a concern to the lender!</a:t>
            </a:r>
          </a:p>
          <a:p>
            <a:pPr lvl="1"/>
            <a:endParaRPr lang="en-US" sz="2400" dirty="0" smtClean="0">
              <a:latin typeface="Tw Cen MT" pitchFamily="34" charset="0"/>
            </a:endParaRPr>
          </a:p>
          <a:p>
            <a:r>
              <a:rPr lang="en-US" sz="2500" dirty="0" smtClean="0">
                <a:latin typeface="Tw Cen MT" pitchFamily="34" charset="0"/>
              </a:rPr>
              <a:t>This brings us to…</a:t>
            </a:r>
          </a:p>
          <a:p>
            <a:endParaRPr lang="en-US" sz="2500" dirty="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3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381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038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0381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0381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03811">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03811">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03811">
                                            <p:txEl>
                                              <p:pRg st="8" end="8"/>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03811">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03811">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03811">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3811" grpId="0" uiExpand="1"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426E5B1C-5894-42D4-B248-38839AD431A1}" type="slidenum">
              <a:rPr lang="en-US"/>
              <a:pPr>
                <a:defRPr/>
              </a:pPr>
              <a:t>18</a:t>
            </a:fld>
            <a:endParaRPr lang="en-US"/>
          </a:p>
        </p:txBody>
      </p:sp>
      <p:sp>
        <p:nvSpPr>
          <p:cNvPr id="478210" name="Rectangle 2"/>
          <p:cNvSpPr>
            <a:spLocks noGrp="1"/>
          </p:cNvSpPr>
          <p:nvPr>
            <p:ph type="body" idx="4294967295"/>
          </p:nvPr>
        </p:nvSpPr>
        <p:spPr>
          <a:xfrm>
            <a:off x="152400" y="1714500"/>
            <a:ext cx="8763000" cy="5295900"/>
          </a:xfrm>
        </p:spPr>
        <p:txBody>
          <a:bodyPr/>
          <a:lstStyle/>
          <a:p>
            <a:pPr>
              <a:lnSpc>
                <a:spcPct val="90000"/>
              </a:lnSpc>
            </a:pPr>
            <a:r>
              <a:rPr lang="en-US" sz="2500" dirty="0" smtClean="0">
                <a:latin typeface="Tw Cen MT" pitchFamily="34" charset="0"/>
              </a:rPr>
              <a:t>A potato is a potato is a potato…You know what you’re getting when you buy it, so information is </a:t>
            </a:r>
            <a:r>
              <a:rPr lang="en-US" sz="2500" i="1" u="sng" dirty="0" smtClean="0">
                <a:latin typeface="Tw Cen MT" pitchFamily="34" charset="0"/>
              </a:rPr>
              <a:t>symmetric.</a:t>
            </a:r>
          </a:p>
          <a:p>
            <a:pPr>
              <a:lnSpc>
                <a:spcPct val="90000"/>
              </a:lnSpc>
            </a:pPr>
            <a:r>
              <a:rPr lang="en-US" sz="2500" dirty="0" smtClean="0">
                <a:latin typeface="Tw Cen MT" pitchFamily="34" charset="0"/>
              </a:rPr>
              <a:t>Not the case with credit!</a:t>
            </a:r>
          </a:p>
          <a:p>
            <a:pPr>
              <a:lnSpc>
                <a:spcPct val="90000"/>
              </a:lnSpc>
            </a:pPr>
            <a:r>
              <a:rPr lang="en-US" sz="2500" dirty="0" smtClean="0">
                <a:latin typeface="Tw Cen MT" pitchFamily="34" charset="0"/>
              </a:rPr>
              <a:t>Recall:  Lender “buys” a promise of resources to be delivered in the future.</a:t>
            </a:r>
          </a:p>
          <a:p>
            <a:pPr>
              <a:lnSpc>
                <a:spcPct val="90000"/>
              </a:lnSpc>
            </a:pPr>
            <a:r>
              <a:rPr lang="en-US" sz="2500" dirty="0" smtClean="0">
                <a:latin typeface="Tw Cen MT" pitchFamily="34" charset="0"/>
              </a:rPr>
              <a:t>What does the quality of this good depend on?</a:t>
            </a:r>
          </a:p>
          <a:p>
            <a:pPr>
              <a:lnSpc>
                <a:spcPct val="90000"/>
              </a:lnSpc>
            </a:pPr>
            <a:r>
              <a:rPr lang="en-US" sz="2500" dirty="0" smtClean="0">
                <a:latin typeface="Tw Cen MT" pitchFamily="34" charset="0"/>
              </a:rPr>
              <a:t>The probability that the borrower delivers!</a:t>
            </a:r>
          </a:p>
          <a:p>
            <a:pPr>
              <a:lnSpc>
                <a:spcPct val="90000"/>
              </a:lnSpc>
            </a:pPr>
            <a:r>
              <a:rPr lang="en-US" sz="2500" dirty="0" smtClean="0">
                <a:latin typeface="Tw Cen MT" pitchFamily="34" charset="0"/>
              </a:rPr>
              <a:t>This, in turn, depends on:</a:t>
            </a:r>
          </a:p>
          <a:p>
            <a:pPr lvl="1">
              <a:lnSpc>
                <a:spcPct val="90000"/>
              </a:lnSpc>
            </a:pPr>
            <a:r>
              <a:rPr lang="en-US" sz="2400" b="1" i="1" dirty="0" smtClean="0">
                <a:latin typeface="Tw Cen MT" pitchFamily="34" charset="0"/>
              </a:rPr>
              <a:t>Characteristics</a:t>
            </a:r>
            <a:r>
              <a:rPr lang="en-US" sz="2400" dirty="0" smtClean="0">
                <a:latin typeface="Tw Cen MT" pitchFamily="34" charset="0"/>
              </a:rPr>
              <a:t> of the borrower (seller of the promise);</a:t>
            </a:r>
          </a:p>
          <a:p>
            <a:pPr lvl="1">
              <a:lnSpc>
                <a:spcPct val="90000"/>
              </a:lnSpc>
            </a:pPr>
            <a:r>
              <a:rPr lang="en-US" sz="2400" b="1" i="1" dirty="0" smtClean="0">
                <a:latin typeface="Tw Cen MT" pitchFamily="34" charset="0"/>
              </a:rPr>
              <a:t>Actions</a:t>
            </a:r>
            <a:r>
              <a:rPr lang="en-US" sz="2400" dirty="0" smtClean="0">
                <a:latin typeface="Tw Cen MT" pitchFamily="34" charset="0"/>
              </a:rPr>
              <a:t> of the borrower (seller of the promise).</a:t>
            </a:r>
          </a:p>
          <a:p>
            <a:pPr>
              <a:lnSpc>
                <a:spcPct val="90000"/>
              </a:lnSpc>
            </a:pPr>
            <a:r>
              <a:rPr lang="en-US" sz="2500" dirty="0" smtClean="0">
                <a:latin typeface="Tw Cen MT" pitchFamily="34" charset="0"/>
              </a:rPr>
              <a:t>Lender has less information about the seller than the seller himself.  So information is </a:t>
            </a:r>
            <a:r>
              <a:rPr lang="en-US" sz="2500" i="1" u="sng" dirty="0" smtClean="0">
                <a:latin typeface="Tw Cen MT" pitchFamily="34" charset="0"/>
              </a:rPr>
              <a:t>asymmetric</a:t>
            </a:r>
            <a:r>
              <a:rPr lang="en-US" sz="2500" dirty="0" smtClean="0">
                <a:latin typeface="Tw Cen MT" pitchFamily="34" charset="0"/>
              </a:rPr>
              <a:t>.</a:t>
            </a:r>
          </a:p>
          <a:p>
            <a:pPr>
              <a:lnSpc>
                <a:spcPct val="90000"/>
              </a:lnSpc>
            </a:pPr>
            <a:endParaRPr lang="en-US" sz="2500" dirty="0" smtClean="0">
              <a:latin typeface="Tw Cen MT" pitchFamily="34" charset="0"/>
            </a:endParaRPr>
          </a:p>
        </p:txBody>
      </p:sp>
      <p:sp>
        <p:nvSpPr>
          <p:cNvPr id="478211" name="Rectangle 3"/>
          <p:cNvSpPr>
            <a:spLocks noGrp="1"/>
          </p:cNvSpPr>
          <p:nvPr>
            <p:ph type="title" idx="4294967295"/>
          </p:nvPr>
        </p:nvSpPr>
        <p:spPr>
          <a:xfrm>
            <a:off x="279400" y="228600"/>
            <a:ext cx="8483600" cy="990600"/>
          </a:xfrm>
        </p:spPr>
        <p:txBody>
          <a:bodyPr/>
          <a:lstStyle/>
          <a:p>
            <a:pPr algn="ctr"/>
            <a:r>
              <a:rPr lang="en-US" sz="4000" smtClean="0">
                <a:latin typeface="Tw Cen MT" pitchFamily="34" charset="0"/>
              </a:rPr>
              <a:t>Reason #3: Information is Asymmetric</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82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82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82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7821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7821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78210">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78210">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78210">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7821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8210"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62EBE3BE-435F-4D37-BD98-9131DDC86519}" type="slidenum">
              <a:rPr lang="en-US"/>
              <a:pPr>
                <a:defRPr/>
              </a:pPr>
              <a:t>19</a:t>
            </a:fld>
            <a:endParaRPr lang="en-US"/>
          </a:p>
        </p:txBody>
      </p:sp>
      <p:sp>
        <p:nvSpPr>
          <p:cNvPr id="479234" name="Rectangle 2"/>
          <p:cNvSpPr>
            <a:spLocks noGrp="1"/>
          </p:cNvSpPr>
          <p:nvPr>
            <p:ph type="title" idx="4294967295"/>
          </p:nvPr>
        </p:nvSpPr>
        <p:spPr>
          <a:xfrm>
            <a:off x="609600" y="368300"/>
            <a:ext cx="7772400" cy="609600"/>
          </a:xfrm>
        </p:spPr>
        <p:txBody>
          <a:bodyPr/>
          <a:lstStyle/>
          <a:p>
            <a:pPr algn="ctr"/>
            <a:r>
              <a:rPr lang="en-US" sz="4000" dirty="0" smtClean="0">
                <a:latin typeface="Tw Cen MT" pitchFamily="34" charset="0"/>
              </a:rPr>
              <a:t>Implications…</a:t>
            </a:r>
          </a:p>
        </p:txBody>
      </p:sp>
      <p:sp>
        <p:nvSpPr>
          <p:cNvPr id="479235" name="Rectangle 3"/>
          <p:cNvSpPr>
            <a:spLocks noGrp="1"/>
          </p:cNvSpPr>
          <p:nvPr>
            <p:ph type="body" idx="4294967295"/>
          </p:nvPr>
        </p:nvSpPr>
        <p:spPr>
          <a:xfrm>
            <a:off x="177800" y="1524000"/>
            <a:ext cx="8648700" cy="5334000"/>
          </a:xfrm>
        </p:spPr>
        <p:txBody>
          <a:bodyPr/>
          <a:lstStyle/>
          <a:p>
            <a:pPr>
              <a:lnSpc>
                <a:spcPct val="90000"/>
              </a:lnSpc>
            </a:pPr>
            <a:r>
              <a:rPr lang="en-US" sz="2100" dirty="0" smtClean="0">
                <a:latin typeface="Tw Cen MT" pitchFamily="34" charset="0"/>
              </a:rPr>
              <a:t>Time, uncertainty and information asymmetries imply:</a:t>
            </a:r>
          </a:p>
          <a:p>
            <a:pPr lvl="1">
              <a:lnSpc>
                <a:spcPct val="90000"/>
              </a:lnSpc>
            </a:pPr>
            <a:r>
              <a:rPr lang="en-US" sz="2000" dirty="0" smtClean="0">
                <a:latin typeface="Tw Cen MT" pitchFamily="34" charset="0"/>
              </a:rPr>
              <a:t>Credit </a:t>
            </a:r>
            <a:r>
              <a:rPr lang="en-US" sz="2000" i="1" dirty="0" smtClean="0">
                <a:latin typeface="Tw Cen MT" pitchFamily="34" charset="0"/>
              </a:rPr>
              <a:t>contracts</a:t>
            </a:r>
            <a:r>
              <a:rPr lang="en-US" sz="2000" dirty="0" smtClean="0">
                <a:latin typeface="Tw Cen MT" pitchFamily="34" charset="0"/>
              </a:rPr>
              <a:t> must be written, explicitly or implicitly (don’t need a contract to buy a potato!)</a:t>
            </a:r>
          </a:p>
          <a:p>
            <a:pPr lvl="1">
              <a:lnSpc>
                <a:spcPct val="90000"/>
              </a:lnSpc>
            </a:pPr>
            <a:r>
              <a:rPr lang="en-US" sz="2000" i="1" dirty="0" smtClean="0">
                <a:latin typeface="Tw Cen MT" pitchFamily="34" charset="0"/>
              </a:rPr>
              <a:t>Information flow </a:t>
            </a:r>
            <a:r>
              <a:rPr lang="en-US" sz="2000" dirty="0" smtClean="0">
                <a:latin typeface="Tw Cen MT" pitchFamily="34" charset="0"/>
              </a:rPr>
              <a:t>is critical</a:t>
            </a:r>
          </a:p>
          <a:p>
            <a:pPr lvl="1">
              <a:lnSpc>
                <a:spcPct val="90000"/>
              </a:lnSpc>
            </a:pPr>
            <a:r>
              <a:rPr lang="en-US" sz="2000" dirty="0" smtClean="0">
                <a:latin typeface="Tw Cen MT" pitchFamily="34" charset="0"/>
              </a:rPr>
              <a:t>Legal enforcement is critical</a:t>
            </a:r>
          </a:p>
          <a:p>
            <a:pPr lvl="1">
              <a:lnSpc>
                <a:spcPct val="90000"/>
              </a:lnSpc>
              <a:buFont typeface="Wingdings 2" pitchFamily="18" charset="2"/>
              <a:buNone/>
            </a:pPr>
            <a:endParaRPr lang="en-US" sz="2000" dirty="0" smtClean="0">
              <a:latin typeface="Tw Cen MT" pitchFamily="34" charset="0"/>
            </a:endParaRPr>
          </a:p>
          <a:p>
            <a:pPr>
              <a:lnSpc>
                <a:spcPct val="90000"/>
              </a:lnSpc>
            </a:pPr>
            <a:r>
              <a:rPr lang="en-US" sz="2100" dirty="0" smtClean="0">
                <a:latin typeface="Tw Cen MT" pitchFamily="34" charset="0"/>
              </a:rPr>
              <a:t>Credit markets may be imperfect</a:t>
            </a:r>
          </a:p>
          <a:p>
            <a:pPr lvl="1">
              <a:lnSpc>
                <a:spcPct val="90000"/>
              </a:lnSpc>
            </a:pPr>
            <a:r>
              <a:rPr lang="en-US" sz="2000" i="1" dirty="0" smtClean="0">
                <a:latin typeface="Tw Cen MT" pitchFamily="34" charset="0"/>
              </a:rPr>
              <a:t>Credit rationing</a:t>
            </a:r>
            <a:r>
              <a:rPr lang="en-US" sz="2000" dirty="0" smtClean="0">
                <a:latin typeface="Tw Cen MT" pitchFamily="34" charset="0"/>
              </a:rPr>
              <a:t> may occur;  (somebody define this???)</a:t>
            </a:r>
          </a:p>
          <a:p>
            <a:pPr lvl="1">
              <a:lnSpc>
                <a:spcPct val="90000"/>
              </a:lnSpc>
            </a:pPr>
            <a:r>
              <a:rPr lang="en-US" sz="2000" dirty="0" smtClean="0">
                <a:latin typeface="Tw Cen MT" pitchFamily="34" charset="0"/>
              </a:rPr>
              <a:t>Some people with good investment opportunities will not make those investments because of poor access to credit  </a:t>
            </a:r>
          </a:p>
          <a:p>
            <a:pPr lvl="1">
              <a:lnSpc>
                <a:spcPct val="90000"/>
              </a:lnSpc>
              <a:buFont typeface="Wingdings 2" pitchFamily="18" charset="2"/>
              <a:buNone/>
            </a:pPr>
            <a:endParaRPr lang="en-US" sz="2000" dirty="0" smtClean="0">
              <a:latin typeface="Tw Cen MT" pitchFamily="34" charset="0"/>
            </a:endParaRPr>
          </a:p>
          <a:p>
            <a:pPr>
              <a:lnSpc>
                <a:spcPct val="90000"/>
              </a:lnSpc>
            </a:pPr>
            <a:r>
              <a:rPr lang="en-US" sz="2100" dirty="0" smtClean="0">
                <a:latin typeface="Tw Cen MT" pitchFamily="34" charset="0"/>
              </a:rPr>
              <a:t>Institutions are KEY in credit markets (for example…??)</a:t>
            </a:r>
          </a:p>
          <a:p>
            <a:pPr lvl="1">
              <a:lnSpc>
                <a:spcPct val="90000"/>
              </a:lnSpc>
            </a:pPr>
            <a:r>
              <a:rPr lang="en-US" sz="2000" dirty="0" smtClean="0">
                <a:latin typeface="Tw Cen MT" pitchFamily="34" charset="0"/>
              </a:rPr>
              <a:t>Court system</a:t>
            </a:r>
          </a:p>
          <a:p>
            <a:pPr lvl="1">
              <a:lnSpc>
                <a:spcPct val="90000"/>
              </a:lnSpc>
            </a:pPr>
            <a:r>
              <a:rPr lang="en-US" sz="2000" dirty="0" smtClean="0">
                <a:latin typeface="Tw Cen MT" pitchFamily="34" charset="0"/>
              </a:rPr>
              <a:t>Credit bureaus</a:t>
            </a:r>
          </a:p>
          <a:p>
            <a:pPr lvl="1">
              <a:lnSpc>
                <a:spcPct val="90000"/>
              </a:lnSpc>
            </a:pPr>
            <a:r>
              <a:rPr lang="en-US" sz="2000" dirty="0" smtClean="0">
                <a:latin typeface="Tw Cen MT" pitchFamily="34" charset="0"/>
              </a:rPr>
              <a:t>Property registry</a:t>
            </a:r>
          </a:p>
          <a:p>
            <a:pPr lvl="1">
              <a:lnSpc>
                <a:spcPct val="90000"/>
              </a:lnSpc>
            </a:pPr>
            <a:endParaRPr lang="en-US" sz="2000" dirty="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923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7923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7923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7923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79235">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79235">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79235">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79235">
                                            <p:txEl>
                                              <p:pRg st="9" end="9"/>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79235">
                                            <p:txEl>
                                              <p:pRg st="10" end="10"/>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79235">
                                            <p:txEl>
                                              <p:pRg st="11" end="11"/>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7923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9235" grpId="0" build="p"/>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A2814935-741C-4372-BE0C-3BB87CBDCA5F}" type="slidenum">
              <a:rPr lang="en-US"/>
              <a:pPr>
                <a:defRPr/>
              </a:pPr>
              <a:t>20</a:t>
            </a:fld>
            <a:endParaRPr lang="en-US"/>
          </a:p>
        </p:txBody>
      </p:sp>
      <p:sp>
        <p:nvSpPr>
          <p:cNvPr id="483330" name="Rectangle 2"/>
          <p:cNvSpPr>
            <a:spLocks noGrp="1"/>
          </p:cNvSpPr>
          <p:nvPr>
            <p:ph type="title" idx="4294967295"/>
          </p:nvPr>
        </p:nvSpPr>
        <p:spPr>
          <a:xfrm>
            <a:off x="673100" y="190500"/>
            <a:ext cx="7772400" cy="1143000"/>
          </a:xfrm>
        </p:spPr>
        <p:txBody>
          <a:bodyPr/>
          <a:lstStyle/>
          <a:p>
            <a:pPr algn="ctr"/>
            <a:r>
              <a:rPr lang="en-US" sz="4000" dirty="0" smtClean="0">
                <a:latin typeface="Tw Cen MT" pitchFamily="34" charset="0"/>
              </a:rPr>
              <a:t>“Imperfect Information” Paradigm</a:t>
            </a:r>
          </a:p>
        </p:txBody>
      </p:sp>
      <p:sp>
        <p:nvSpPr>
          <p:cNvPr id="483331" name="Rectangle 3"/>
          <p:cNvSpPr>
            <a:spLocks noGrp="1"/>
          </p:cNvSpPr>
          <p:nvPr>
            <p:ph type="body" idx="4294967295"/>
          </p:nvPr>
        </p:nvSpPr>
        <p:spPr>
          <a:xfrm>
            <a:off x="0" y="1587500"/>
            <a:ext cx="9144000" cy="5105400"/>
          </a:xfrm>
        </p:spPr>
        <p:txBody>
          <a:bodyPr>
            <a:normAutofit fontScale="92500" lnSpcReduction="20000"/>
          </a:bodyPr>
          <a:lstStyle/>
          <a:p>
            <a:pPr>
              <a:lnSpc>
                <a:spcPct val="90000"/>
              </a:lnSpc>
            </a:pPr>
            <a:r>
              <a:rPr lang="en-US" sz="2600" dirty="0" smtClean="0">
                <a:latin typeface="Tw Cen MT" pitchFamily="34" charset="0"/>
              </a:rPr>
              <a:t>Field of “Economics of information” emerges in the 1980’s.</a:t>
            </a:r>
          </a:p>
          <a:p>
            <a:pPr>
              <a:lnSpc>
                <a:spcPct val="90000"/>
              </a:lnSpc>
            </a:pPr>
            <a:endParaRPr lang="en-US" sz="2600" dirty="0" smtClean="0">
              <a:latin typeface="Tw Cen MT" pitchFamily="34" charset="0"/>
            </a:endParaRPr>
          </a:p>
          <a:p>
            <a:pPr>
              <a:lnSpc>
                <a:spcPct val="90000"/>
              </a:lnSpc>
            </a:pPr>
            <a:r>
              <a:rPr lang="en-US" sz="2600" dirty="0" err="1" smtClean="0">
                <a:latin typeface="Tw Cen MT" pitchFamily="34" charset="0"/>
              </a:rPr>
              <a:t>Stiglitz</a:t>
            </a:r>
            <a:r>
              <a:rPr lang="en-US" sz="2600" dirty="0" smtClean="0">
                <a:latin typeface="Tw Cen MT" pitchFamily="34" charset="0"/>
              </a:rPr>
              <a:t>, </a:t>
            </a:r>
            <a:r>
              <a:rPr lang="en-US" sz="2600" dirty="0" err="1" smtClean="0">
                <a:latin typeface="Tw Cen MT" pitchFamily="34" charset="0"/>
              </a:rPr>
              <a:t>Akerloff</a:t>
            </a:r>
            <a:r>
              <a:rPr lang="en-US" sz="2600" dirty="0" smtClean="0">
                <a:latin typeface="Tw Cen MT" pitchFamily="34" charset="0"/>
              </a:rPr>
              <a:t>, and Spence win Nobel prize in 2001 – primarily for economics of information.</a:t>
            </a:r>
          </a:p>
          <a:p>
            <a:pPr>
              <a:lnSpc>
                <a:spcPct val="90000"/>
              </a:lnSpc>
            </a:pPr>
            <a:endParaRPr lang="en-US" sz="2600" dirty="0" smtClean="0">
              <a:latin typeface="Tw Cen MT" pitchFamily="34" charset="0"/>
            </a:endParaRPr>
          </a:p>
          <a:p>
            <a:pPr>
              <a:lnSpc>
                <a:spcPct val="90000"/>
              </a:lnSpc>
            </a:pPr>
            <a:r>
              <a:rPr lang="en-US" sz="2600" dirty="0" smtClean="0">
                <a:latin typeface="Tw Cen MT" pitchFamily="34" charset="0"/>
              </a:rPr>
              <a:t>Powerful framework for understanding imperfections in many markets where contracts are critical.</a:t>
            </a:r>
          </a:p>
          <a:p>
            <a:pPr>
              <a:lnSpc>
                <a:spcPct val="90000"/>
              </a:lnSpc>
            </a:pPr>
            <a:endParaRPr lang="en-US" sz="2600" dirty="0" smtClean="0">
              <a:latin typeface="Tw Cen MT" pitchFamily="34" charset="0"/>
            </a:endParaRPr>
          </a:p>
          <a:p>
            <a:pPr>
              <a:lnSpc>
                <a:spcPct val="90000"/>
              </a:lnSpc>
            </a:pPr>
            <a:r>
              <a:rPr lang="en-US" sz="2600" dirty="0" smtClean="0">
                <a:latin typeface="Tw Cen MT" pitchFamily="34" charset="0"/>
              </a:rPr>
              <a:t>Revolves around two basic notions:</a:t>
            </a:r>
          </a:p>
          <a:p>
            <a:pPr lvl="1">
              <a:lnSpc>
                <a:spcPct val="90000"/>
              </a:lnSpc>
            </a:pPr>
            <a:r>
              <a:rPr lang="en-US" b="1" i="1" dirty="0" smtClean="0">
                <a:latin typeface="Tw Cen MT" pitchFamily="34" charset="0"/>
              </a:rPr>
              <a:t>Adverse Selection</a:t>
            </a:r>
          </a:p>
          <a:p>
            <a:pPr lvl="1">
              <a:lnSpc>
                <a:spcPct val="90000"/>
              </a:lnSpc>
            </a:pPr>
            <a:r>
              <a:rPr lang="en-US" b="1" i="1" dirty="0" smtClean="0">
                <a:latin typeface="Tw Cen MT" pitchFamily="34" charset="0"/>
              </a:rPr>
              <a:t>Moral Hazard</a:t>
            </a:r>
          </a:p>
          <a:p>
            <a:pPr lvl="1">
              <a:lnSpc>
                <a:spcPct val="90000"/>
              </a:lnSpc>
            </a:pPr>
            <a:endParaRPr lang="en-US" dirty="0" smtClean="0">
              <a:latin typeface="Tw Cen MT" pitchFamily="34" charset="0"/>
            </a:endParaRPr>
          </a:p>
          <a:p>
            <a:pPr marL="319088" lvl="1" indent="-319088">
              <a:lnSpc>
                <a:spcPct val="90000"/>
              </a:lnSpc>
              <a:spcBef>
                <a:spcPts val="700"/>
              </a:spcBef>
              <a:buClr>
                <a:schemeClr val="accent2"/>
              </a:buClr>
              <a:buSzPct val="60000"/>
              <a:buFont typeface="Wingdings" pitchFamily="2" charset="2"/>
              <a:buChar char=""/>
            </a:pPr>
            <a:r>
              <a:rPr lang="en-US" dirty="0" smtClean="0">
                <a:latin typeface="Tw Cen MT" pitchFamily="34" charset="0"/>
              </a:rPr>
              <a:t>These two concepts will help answer the question:</a:t>
            </a:r>
          </a:p>
          <a:p>
            <a:pPr marL="593725" lvl="2" indent="-319088">
              <a:lnSpc>
                <a:spcPct val="90000"/>
              </a:lnSpc>
              <a:spcBef>
                <a:spcPts val="700"/>
              </a:spcBef>
              <a:buSzPct val="60000"/>
              <a:buFont typeface="Wingdings" pitchFamily="2" charset="2"/>
              <a:buChar char=""/>
            </a:pPr>
            <a:r>
              <a:rPr lang="en-US" sz="2500" dirty="0" smtClean="0">
                <a:latin typeface="Tw Cen MT" pitchFamily="34" charset="0"/>
              </a:rPr>
              <a:t>Why won’t the lender raise the interest rate to eliminate excess demand (get rid of credit rationing)?</a:t>
            </a:r>
          </a:p>
          <a:p>
            <a:pPr>
              <a:lnSpc>
                <a:spcPct val="90000"/>
              </a:lnSpc>
            </a:pPr>
            <a:endParaRPr lang="en-US" dirty="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33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333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8333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83331">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483331">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83331">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83331">
                                            <p:txEl>
                                              <p:pRg st="10" end="10"/>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83331">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3331"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A226A91F-3FBD-455A-9573-64A7DBFCD3B6}" type="slidenum">
              <a:rPr lang="en-US"/>
              <a:pPr>
                <a:defRPr/>
              </a:pPr>
              <a:t>21</a:t>
            </a:fld>
            <a:endParaRPr lang="en-US"/>
          </a:p>
        </p:txBody>
      </p:sp>
      <p:sp>
        <p:nvSpPr>
          <p:cNvPr id="490498" name="Rectangle 2"/>
          <p:cNvSpPr>
            <a:spLocks noGrp="1"/>
          </p:cNvSpPr>
          <p:nvPr>
            <p:ph type="ctrTitle" idx="4294967295"/>
          </p:nvPr>
        </p:nvSpPr>
        <p:spPr>
          <a:xfrm>
            <a:off x="241300" y="215900"/>
            <a:ext cx="8902700" cy="1143000"/>
          </a:xfrm>
        </p:spPr>
        <p:txBody>
          <a:bodyPr/>
          <a:lstStyle/>
          <a:p>
            <a:pPr algn="ctr"/>
            <a:r>
              <a:rPr lang="en-US" sz="3800" smtClean="0">
                <a:latin typeface="Tw Cen MT" pitchFamily="34" charset="0"/>
              </a:rPr>
              <a:t>Asymmetric Information in Credit Markets #1</a:t>
            </a:r>
          </a:p>
        </p:txBody>
      </p:sp>
      <p:sp>
        <p:nvSpPr>
          <p:cNvPr id="490499" name="Rectangle 3"/>
          <p:cNvSpPr>
            <a:spLocks noGrp="1"/>
          </p:cNvSpPr>
          <p:nvPr>
            <p:ph type="subTitle" idx="4294967295"/>
          </p:nvPr>
        </p:nvSpPr>
        <p:spPr>
          <a:xfrm>
            <a:off x="1295400" y="3048000"/>
            <a:ext cx="6400800" cy="1752600"/>
          </a:xfrm>
        </p:spPr>
        <p:txBody>
          <a:bodyPr/>
          <a:lstStyle/>
          <a:p>
            <a:pPr marL="0" indent="0" algn="ctr">
              <a:buFont typeface="Wingdings" pitchFamily="2" charset="2"/>
              <a:buNone/>
            </a:pPr>
            <a:r>
              <a:rPr lang="en-US" sz="4800" smtClean="0">
                <a:latin typeface="Tw Cen MT" pitchFamily="34" charset="0"/>
              </a:rPr>
              <a:t>Adverse Selection</a:t>
            </a:r>
          </a:p>
          <a:p>
            <a:pPr marL="0" indent="0" algn="ctr">
              <a:buFont typeface="Wingdings" pitchFamily="2" charset="2"/>
              <a:buNone/>
            </a:pPr>
            <a:r>
              <a:rPr lang="en-US" sz="4800" smtClean="0">
                <a:latin typeface="Tw Cen MT" pitchFamily="34" charset="0"/>
              </a:rPr>
              <a:t>“A Tale of Two Types”</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497E60D1-BDA0-4B33-AFE9-D0046F3DC12C}" type="slidenum">
              <a:rPr lang="en-US"/>
              <a:pPr>
                <a:defRPr/>
              </a:pPr>
              <a:t>22</a:t>
            </a:fld>
            <a:endParaRPr lang="en-US"/>
          </a:p>
        </p:txBody>
      </p:sp>
      <p:sp>
        <p:nvSpPr>
          <p:cNvPr id="485378" name="Rectangle 2"/>
          <p:cNvSpPr>
            <a:spLocks noGrp="1"/>
          </p:cNvSpPr>
          <p:nvPr>
            <p:ph type="title" idx="4294967295"/>
          </p:nvPr>
        </p:nvSpPr>
        <p:spPr/>
        <p:txBody>
          <a:bodyPr/>
          <a:lstStyle/>
          <a:p>
            <a:pPr algn="ctr"/>
            <a:r>
              <a:rPr lang="en-US" smtClean="0">
                <a:latin typeface="Tw Cen MT" pitchFamily="34" charset="0"/>
              </a:rPr>
              <a:t>Adverse Selection</a:t>
            </a:r>
          </a:p>
        </p:txBody>
      </p:sp>
      <p:sp>
        <p:nvSpPr>
          <p:cNvPr id="485379" name="Rectangle 3"/>
          <p:cNvSpPr>
            <a:spLocks noGrp="1"/>
          </p:cNvSpPr>
          <p:nvPr>
            <p:ph type="body" idx="4294967295"/>
          </p:nvPr>
        </p:nvSpPr>
        <p:spPr>
          <a:xfrm>
            <a:off x="0" y="1600200"/>
            <a:ext cx="9144000" cy="5257800"/>
          </a:xfrm>
        </p:spPr>
        <p:txBody>
          <a:bodyPr>
            <a:normAutofit lnSpcReduction="10000"/>
          </a:bodyPr>
          <a:lstStyle/>
          <a:p>
            <a:pPr>
              <a:lnSpc>
                <a:spcPct val="90000"/>
              </a:lnSpc>
            </a:pPr>
            <a:r>
              <a:rPr lang="en-US" sz="2500" u="sng" dirty="0" smtClean="0">
                <a:latin typeface="Tw Cen MT" pitchFamily="34" charset="0"/>
              </a:rPr>
              <a:t>General:</a:t>
            </a:r>
            <a:r>
              <a:rPr lang="en-US" sz="2500" dirty="0" smtClean="0">
                <a:latin typeface="Tw Cen MT" pitchFamily="34" charset="0"/>
              </a:rPr>
              <a:t>  A situation in which the seller has relevant information that the buyer lacks about some </a:t>
            </a:r>
            <a:r>
              <a:rPr lang="en-US" sz="2500" b="1" i="1" dirty="0" smtClean="0">
                <a:latin typeface="Tw Cen MT" pitchFamily="34" charset="0"/>
              </a:rPr>
              <a:t>characteristic </a:t>
            </a:r>
            <a:r>
              <a:rPr lang="en-US" sz="2500" dirty="0" smtClean="0">
                <a:latin typeface="Tw Cen MT" pitchFamily="34" charset="0"/>
              </a:rPr>
              <a:t>of product quality. </a:t>
            </a:r>
          </a:p>
          <a:p>
            <a:pPr>
              <a:lnSpc>
                <a:spcPct val="90000"/>
              </a:lnSpc>
            </a:pPr>
            <a:endParaRPr lang="en-US" sz="2500" dirty="0" smtClean="0">
              <a:latin typeface="Tw Cen MT" pitchFamily="34" charset="0"/>
            </a:endParaRPr>
          </a:p>
          <a:p>
            <a:pPr>
              <a:lnSpc>
                <a:spcPct val="90000"/>
              </a:lnSpc>
            </a:pPr>
            <a:r>
              <a:rPr lang="en-US" sz="2500" u="sng" dirty="0" smtClean="0">
                <a:latin typeface="Tw Cen MT" pitchFamily="34" charset="0"/>
              </a:rPr>
              <a:t>Credit Markets</a:t>
            </a:r>
            <a:r>
              <a:rPr lang="en-US" sz="2500" dirty="0" smtClean="0">
                <a:latin typeface="Tw Cen MT" pitchFamily="34" charset="0"/>
              </a:rPr>
              <a:t>: Borrower has greater information about his own project – and thus the probability of default -- than lender.</a:t>
            </a:r>
          </a:p>
          <a:p>
            <a:pPr lvl="1">
              <a:lnSpc>
                <a:spcPct val="90000"/>
              </a:lnSpc>
            </a:pPr>
            <a:r>
              <a:rPr lang="en-US" sz="2200" dirty="0" smtClean="0">
                <a:latin typeface="Tw Cen MT" pitchFamily="34" charset="0"/>
              </a:rPr>
              <a:t>Borrower is “seller” of promise of future payment;</a:t>
            </a:r>
          </a:p>
          <a:p>
            <a:pPr lvl="1">
              <a:lnSpc>
                <a:spcPct val="90000"/>
              </a:lnSpc>
            </a:pPr>
            <a:r>
              <a:rPr lang="en-US" sz="2200" dirty="0" smtClean="0">
                <a:latin typeface="Tw Cen MT" pitchFamily="34" charset="0"/>
              </a:rPr>
              <a:t>Quality of the promise depends on default probability;</a:t>
            </a:r>
          </a:p>
          <a:p>
            <a:pPr lvl="1">
              <a:lnSpc>
                <a:spcPct val="90000"/>
              </a:lnSpc>
            </a:pPr>
            <a:r>
              <a:rPr lang="en-US" sz="2200" dirty="0" smtClean="0">
                <a:latin typeface="Tw Cen MT" pitchFamily="34" charset="0"/>
              </a:rPr>
              <a:t>Borrower knows more about his own default probability than lender.</a:t>
            </a:r>
          </a:p>
          <a:p>
            <a:pPr lvl="1">
              <a:lnSpc>
                <a:spcPct val="90000"/>
              </a:lnSpc>
            </a:pPr>
            <a:endParaRPr lang="en-US" sz="2200" dirty="0" smtClean="0">
              <a:latin typeface="Tw Cen MT" pitchFamily="34" charset="0"/>
            </a:endParaRPr>
          </a:p>
          <a:p>
            <a:pPr>
              <a:lnSpc>
                <a:spcPct val="90000"/>
              </a:lnSpc>
            </a:pPr>
            <a:r>
              <a:rPr lang="en-US" sz="2500" u="sng" dirty="0" smtClean="0">
                <a:latin typeface="Tw Cen MT" pitchFamily="34" charset="0"/>
              </a:rPr>
              <a:t>Implication</a:t>
            </a:r>
            <a:r>
              <a:rPr lang="en-US" sz="2500" dirty="0" smtClean="0">
                <a:latin typeface="Tw Cen MT" pitchFamily="34" charset="0"/>
              </a:rPr>
              <a:t>: The lender may be unwilling to raise the interest rate </a:t>
            </a:r>
            <a:r>
              <a:rPr lang="en-US" sz="2500" b="1" i="1" dirty="0" smtClean="0">
                <a:latin typeface="Tw Cen MT" pitchFamily="34" charset="0"/>
              </a:rPr>
              <a:t>even if there exists excess demand</a:t>
            </a:r>
            <a:r>
              <a:rPr lang="en-US" sz="2500" dirty="0" smtClean="0">
                <a:latin typeface="Tw Cen MT" pitchFamily="34" charset="0"/>
              </a:rPr>
              <a:t>.  </a:t>
            </a:r>
          </a:p>
          <a:p>
            <a:pPr>
              <a:lnSpc>
                <a:spcPct val="90000"/>
              </a:lnSpc>
            </a:pPr>
            <a:endParaRPr lang="en-US" sz="2500" dirty="0" smtClean="0">
              <a:latin typeface="Tw Cen MT" pitchFamily="34" charset="0"/>
            </a:endParaRPr>
          </a:p>
          <a:p>
            <a:pPr>
              <a:lnSpc>
                <a:spcPct val="90000"/>
              </a:lnSpc>
            </a:pPr>
            <a:r>
              <a:rPr lang="en-US" sz="2500" u="sng" dirty="0" smtClean="0">
                <a:latin typeface="Tw Cen MT" pitchFamily="34" charset="0"/>
              </a:rPr>
              <a:t>Why?</a:t>
            </a:r>
            <a:r>
              <a:rPr lang="en-US" sz="2500" dirty="0" smtClean="0">
                <a:latin typeface="Tw Cen MT" pitchFamily="34" charset="0"/>
              </a:rPr>
              <a:t>  </a:t>
            </a:r>
            <a:r>
              <a:rPr lang="en-US" sz="2200" dirty="0" smtClean="0">
                <a:latin typeface="Tw Cen MT" pitchFamily="34" charset="0"/>
              </a:rPr>
              <a:t>Because, by increasing the interest rate, the lender may adversely affect the quality of the applicant pool and thus lowers his own profit.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53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537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8537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8537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8537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85379">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8537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5379" grpId="0" uiExpand="1" build="p"/>
    </p:bld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77643B96-CDE4-4BDF-8102-1E224A662C62}" type="slidenum">
              <a:rPr lang="en-US"/>
              <a:pPr>
                <a:defRPr/>
              </a:pPr>
              <a:t>23</a:t>
            </a:fld>
            <a:endParaRPr lang="en-US"/>
          </a:p>
        </p:txBody>
      </p:sp>
      <p:sp>
        <p:nvSpPr>
          <p:cNvPr id="491522" name="Rectangle 2"/>
          <p:cNvSpPr>
            <a:spLocks noGrp="1"/>
          </p:cNvSpPr>
          <p:nvPr>
            <p:ph type="body" idx="4294967295"/>
          </p:nvPr>
        </p:nvSpPr>
        <p:spPr>
          <a:xfrm>
            <a:off x="152400" y="1600200"/>
            <a:ext cx="8839200" cy="5257800"/>
          </a:xfrm>
        </p:spPr>
        <p:txBody>
          <a:bodyPr>
            <a:normAutofit fontScale="85000" lnSpcReduction="20000"/>
          </a:bodyPr>
          <a:lstStyle/>
          <a:p>
            <a:pPr>
              <a:lnSpc>
                <a:spcPct val="90000"/>
              </a:lnSpc>
            </a:pPr>
            <a:r>
              <a:rPr lang="en-US" dirty="0" smtClean="0">
                <a:latin typeface="Tw Cen MT" pitchFamily="34" charset="0"/>
              </a:rPr>
              <a:t>You’re a loan officer:</a:t>
            </a:r>
          </a:p>
          <a:p>
            <a:pPr lvl="1">
              <a:lnSpc>
                <a:spcPct val="90000"/>
              </a:lnSpc>
            </a:pPr>
            <a:r>
              <a:rPr lang="en-US" dirty="0" smtClean="0">
                <a:latin typeface="Tw Cen MT" pitchFamily="34" charset="0"/>
              </a:rPr>
              <a:t>Man walks in the door and says...</a:t>
            </a:r>
          </a:p>
          <a:p>
            <a:pPr lvl="1">
              <a:lnSpc>
                <a:spcPct val="90000"/>
              </a:lnSpc>
            </a:pPr>
            <a:r>
              <a:rPr lang="en-US" dirty="0" smtClean="0">
                <a:latin typeface="Tw Cen MT" pitchFamily="34" charset="0"/>
              </a:rPr>
              <a:t>“I’m </a:t>
            </a:r>
            <a:r>
              <a:rPr lang="en-US" b="1" i="1" dirty="0" smtClean="0">
                <a:latin typeface="Tw Cen MT" pitchFamily="34" charset="0"/>
              </a:rPr>
              <a:t>Honest Abe</a:t>
            </a:r>
            <a:r>
              <a:rPr lang="en-US" dirty="0" smtClean="0">
                <a:latin typeface="Tw Cen MT" pitchFamily="34" charset="0"/>
              </a:rPr>
              <a:t>.”</a:t>
            </a:r>
          </a:p>
          <a:p>
            <a:pPr lvl="1">
              <a:lnSpc>
                <a:spcPct val="90000"/>
              </a:lnSpc>
            </a:pPr>
            <a:r>
              <a:rPr lang="en-US" dirty="0" smtClean="0">
                <a:latin typeface="Tw Cen MT" pitchFamily="34" charset="0"/>
              </a:rPr>
              <a:t>I’ve got a “sure thing” yielding 50%  rate of return</a:t>
            </a:r>
          </a:p>
          <a:p>
            <a:pPr lvl="1">
              <a:lnSpc>
                <a:spcPct val="90000"/>
              </a:lnSpc>
            </a:pPr>
            <a:r>
              <a:rPr lang="en-US" dirty="0" smtClean="0">
                <a:latin typeface="Tw Cen MT" pitchFamily="34" charset="0"/>
              </a:rPr>
              <a:t>I need $1,000 to finance it.</a:t>
            </a:r>
          </a:p>
          <a:p>
            <a:pPr lvl="1">
              <a:lnSpc>
                <a:spcPct val="90000"/>
              </a:lnSpc>
            </a:pPr>
            <a:endParaRPr lang="en-US" dirty="0" smtClean="0">
              <a:latin typeface="Tw Cen MT" pitchFamily="34" charset="0"/>
            </a:endParaRPr>
          </a:p>
          <a:p>
            <a:pPr>
              <a:lnSpc>
                <a:spcPct val="90000"/>
              </a:lnSpc>
            </a:pPr>
            <a:r>
              <a:rPr lang="en-US" dirty="0" smtClean="0">
                <a:latin typeface="Tw Cen MT" pitchFamily="34" charset="0"/>
              </a:rPr>
              <a:t>You know:</a:t>
            </a:r>
          </a:p>
          <a:p>
            <a:pPr lvl="1">
              <a:lnSpc>
                <a:spcPct val="90000"/>
              </a:lnSpc>
            </a:pPr>
            <a:r>
              <a:rPr lang="en-US" dirty="0" smtClean="0">
                <a:latin typeface="Tw Cen MT" pitchFamily="34" charset="0"/>
              </a:rPr>
              <a:t>There are 2 </a:t>
            </a:r>
            <a:r>
              <a:rPr lang="en-US" b="1" i="1" dirty="0" smtClean="0">
                <a:latin typeface="Tw Cen MT" pitchFamily="34" charset="0"/>
              </a:rPr>
              <a:t>types</a:t>
            </a:r>
            <a:r>
              <a:rPr lang="en-US" dirty="0" smtClean="0">
                <a:latin typeface="Tw Cen MT" pitchFamily="34" charset="0"/>
              </a:rPr>
              <a:t> of borrowers in the world:</a:t>
            </a:r>
          </a:p>
          <a:p>
            <a:pPr lvl="2">
              <a:lnSpc>
                <a:spcPct val="90000"/>
              </a:lnSpc>
            </a:pPr>
            <a:r>
              <a:rPr lang="en-US" dirty="0" smtClean="0">
                <a:latin typeface="Tw Cen MT" pitchFamily="34" charset="0"/>
              </a:rPr>
              <a:t>“</a:t>
            </a:r>
            <a:r>
              <a:rPr lang="en-US" b="1" i="1" dirty="0" smtClean="0">
                <a:latin typeface="Tw Cen MT" pitchFamily="34" charset="0"/>
              </a:rPr>
              <a:t>Honest Abe</a:t>
            </a:r>
            <a:r>
              <a:rPr lang="en-US" dirty="0" smtClean="0">
                <a:latin typeface="Tw Cen MT" pitchFamily="34" charset="0"/>
              </a:rPr>
              <a:t>” always repays the loan.</a:t>
            </a:r>
          </a:p>
          <a:p>
            <a:pPr lvl="2">
              <a:lnSpc>
                <a:spcPct val="90000"/>
              </a:lnSpc>
            </a:pPr>
            <a:r>
              <a:rPr lang="en-US" dirty="0" smtClean="0">
                <a:latin typeface="Tw Cen MT" pitchFamily="34" charset="0"/>
              </a:rPr>
              <a:t>“</a:t>
            </a:r>
            <a:r>
              <a:rPr lang="en-US" b="1" i="1" dirty="0" smtClean="0">
                <a:latin typeface="Tw Cen MT" pitchFamily="34" charset="0"/>
              </a:rPr>
              <a:t>Slick Willy</a:t>
            </a:r>
            <a:r>
              <a:rPr lang="en-US" dirty="0" smtClean="0">
                <a:latin typeface="Tw Cen MT" pitchFamily="34" charset="0"/>
              </a:rPr>
              <a:t>” takes the money and runs (defaults).</a:t>
            </a:r>
          </a:p>
          <a:p>
            <a:pPr lvl="1">
              <a:lnSpc>
                <a:spcPct val="90000"/>
              </a:lnSpc>
            </a:pPr>
            <a:r>
              <a:rPr lang="en-US" dirty="0" smtClean="0">
                <a:latin typeface="Tw Cen MT" pitchFamily="34" charset="0"/>
              </a:rPr>
              <a:t>You also know:  Population is equally split across the 2 types</a:t>
            </a:r>
          </a:p>
          <a:p>
            <a:pPr lvl="2">
              <a:lnSpc>
                <a:spcPct val="90000"/>
              </a:lnSpc>
            </a:pPr>
            <a:r>
              <a:rPr lang="en-US" dirty="0" smtClean="0">
                <a:latin typeface="Tw Cen MT" pitchFamily="34" charset="0"/>
              </a:rPr>
              <a:t>(i.e., randomly pick someone from the population </a:t>
            </a:r>
            <a:r>
              <a:rPr lang="en-US" dirty="0" smtClean="0">
                <a:latin typeface="Tw Cen MT" pitchFamily="34" charset="0"/>
                <a:sym typeface="Wingdings" pitchFamily="2" charset="2"/>
              </a:rPr>
              <a:t> 50% chance Abe; 50% chance Willy)</a:t>
            </a:r>
            <a:endParaRPr lang="en-US" dirty="0" smtClean="0">
              <a:latin typeface="Tw Cen MT" pitchFamily="34" charset="0"/>
            </a:endParaRPr>
          </a:p>
          <a:p>
            <a:pPr lvl="1">
              <a:lnSpc>
                <a:spcPct val="90000"/>
              </a:lnSpc>
            </a:pPr>
            <a:endParaRPr lang="en-US" dirty="0" smtClean="0">
              <a:latin typeface="Tw Cen MT" pitchFamily="34" charset="0"/>
            </a:endParaRPr>
          </a:p>
          <a:p>
            <a:pPr>
              <a:lnSpc>
                <a:spcPct val="90000"/>
              </a:lnSpc>
            </a:pPr>
            <a:r>
              <a:rPr lang="en-US" dirty="0" smtClean="0">
                <a:latin typeface="Tw Cen MT" pitchFamily="34" charset="0"/>
              </a:rPr>
              <a:t>Your problem:</a:t>
            </a:r>
          </a:p>
          <a:p>
            <a:pPr lvl="1">
              <a:lnSpc>
                <a:spcPct val="90000"/>
              </a:lnSpc>
            </a:pPr>
            <a:r>
              <a:rPr lang="en-US" dirty="0" smtClean="0">
                <a:latin typeface="Tw Cen MT" pitchFamily="34" charset="0"/>
              </a:rPr>
              <a:t>You can’t observe a borrower’s true type </a:t>
            </a:r>
          </a:p>
          <a:p>
            <a:pPr lvl="1">
              <a:lnSpc>
                <a:spcPct val="90000"/>
              </a:lnSpc>
            </a:pPr>
            <a:r>
              <a:rPr lang="en-US" dirty="0" smtClean="0">
                <a:latin typeface="Tw Cen MT" pitchFamily="34" charset="0"/>
              </a:rPr>
              <a:t>Slick Willy may pretend to be Honest Abe</a:t>
            </a:r>
          </a:p>
        </p:txBody>
      </p:sp>
      <p:sp>
        <p:nvSpPr>
          <p:cNvPr id="491523" name="Rectangle 3"/>
          <p:cNvSpPr>
            <a:spLocks noGrp="1"/>
          </p:cNvSpPr>
          <p:nvPr>
            <p:ph type="title" idx="4294967295"/>
          </p:nvPr>
        </p:nvSpPr>
        <p:spPr/>
        <p:txBody>
          <a:bodyPr/>
          <a:lstStyle/>
          <a:p>
            <a:pPr algn="ctr"/>
            <a:r>
              <a:rPr lang="en-US" smtClean="0">
                <a:latin typeface="Tw Cen MT" pitchFamily="34" charset="0"/>
              </a:rPr>
              <a:t>Problem Setup</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15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152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152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152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152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152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1522">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499"/>
                                          </p:stCondLst>
                                        </p:cTn>
                                        <p:tgtEl>
                                          <p:spTgt spid="491522">
                                            <p:txEl>
                                              <p:pRg st="8" end="8"/>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499"/>
                                          </p:stCondLst>
                                        </p:cTn>
                                        <p:tgtEl>
                                          <p:spTgt spid="491522">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91522">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499"/>
                                          </p:stCondLst>
                                        </p:cTn>
                                        <p:tgtEl>
                                          <p:spTgt spid="491522">
                                            <p:txEl>
                                              <p:pRg st="11" end="11"/>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491522">
                                            <p:txEl>
                                              <p:pRg st="13" end="13"/>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499"/>
                                          </p:stCondLst>
                                        </p:cTn>
                                        <p:tgtEl>
                                          <p:spTgt spid="491522">
                                            <p:txEl>
                                              <p:pRg st="14" end="14"/>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499"/>
                                          </p:stCondLst>
                                        </p:cTn>
                                        <p:tgtEl>
                                          <p:spTgt spid="491522">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22" grpId="0" uiExpand="1" build="p" bldLvl="2"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C90AFF2F-2803-42F8-ABBF-FD2534902FFE}" type="slidenum">
              <a:rPr lang="en-US"/>
              <a:pPr>
                <a:defRPr/>
              </a:pPr>
              <a:t>24</a:t>
            </a:fld>
            <a:endParaRPr lang="en-US"/>
          </a:p>
        </p:txBody>
      </p:sp>
      <p:sp>
        <p:nvSpPr>
          <p:cNvPr id="492546" name="Rectangle 2"/>
          <p:cNvSpPr>
            <a:spLocks noGrp="1"/>
          </p:cNvSpPr>
          <p:nvPr>
            <p:ph type="body" idx="4294967295"/>
          </p:nvPr>
        </p:nvSpPr>
        <p:spPr>
          <a:xfrm>
            <a:off x="0" y="1651000"/>
            <a:ext cx="8953500" cy="5207000"/>
          </a:xfrm>
        </p:spPr>
        <p:txBody>
          <a:bodyPr>
            <a:normAutofit fontScale="62500" lnSpcReduction="20000"/>
          </a:bodyPr>
          <a:lstStyle/>
          <a:p>
            <a:pPr>
              <a:lnSpc>
                <a:spcPct val="90000"/>
              </a:lnSpc>
            </a:pPr>
            <a:r>
              <a:rPr lang="en-US" sz="3300" dirty="0" smtClean="0">
                <a:latin typeface="Tw Cen MT" pitchFamily="34" charset="0"/>
              </a:rPr>
              <a:t>Define:</a:t>
            </a:r>
          </a:p>
          <a:p>
            <a:pPr lvl="1">
              <a:lnSpc>
                <a:spcPct val="90000"/>
              </a:lnSpc>
            </a:pPr>
            <a:r>
              <a:rPr lang="en-US" sz="3000" i="1" dirty="0" err="1" smtClean="0">
                <a:latin typeface="Tw Cen MT" pitchFamily="34" charset="0"/>
              </a:rPr>
              <a:t>i</a:t>
            </a:r>
            <a:r>
              <a:rPr lang="en-US" sz="3000" dirty="0" smtClean="0">
                <a:latin typeface="Tw Cen MT" pitchFamily="34" charset="0"/>
              </a:rPr>
              <a:t> = interest rate  (.05 </a:t>
            </a:r>
            <a:r>
              <a:rPr lang="en-US" sz="3000" dirty="0" smtClean="0">
                <a:latin typeface="Tw Cen MT" pitchFamily="34" charset="0"/>
                <a:sym typeface="Wingdings" pitchFamily="2" charset="2"/>
              </a:rPr>
              <a:t> 5% interest rate)</a:t>
            </a:r>
            <a:endParaRPr lang="en-US" sz="3000" dirty="0" smtClean="0">
              <a:latin typeface="Tw Cen MT" pitchFamily="34" charset="0"/>
            </a:endParaRPr>
          </a:p>
          <a:p>
            <a:pPr lvl="1">
              <a:lnSpc>
                <a:spcPct val="90000"/>
              </a:lnSpc>
            </a:pPr>
            <a:r>
              <a:rPr lang="en-US" sz="3000" i="1" dirty="0" smtClean="0">
                <a:latin typeface="Tw Cen MT" pitchFamily="34" charset="0"/>
              </a:rPr>
              <a:t>R</a:t>
            </a:r>
            <a:r>
              <a:rPr lang="en-US" sz="3000" dirty="0" smtClean="0">
                <a:latin typeface="Tw Cen MT" pitchFamily="34" charset="0"/>
              </a:rPr>
              <a:t> = loan repayment (This is lender’s revenue)</a:t>
            </a:r>
          </a:p>
          <a:p>
            <a:pPr lvl="1">
              <a:lnSpc>
                <a:spcPct val="90000"/>
              </a:lnSpc>
            </a:pPr>
            <a:r>
              <a:rPr lang="en-US" sz="3000" i="1" dirty="0" smtClean="0">
                <a:latin typeface="Tw Cen MT" pitchFamily="34" charset="0"/>
              </a:rPr>
              <a:t>L</a:t>
            </a:r>
            <a:r>
              <a:rPr lang="en-US" sz="3000" dirty="0" smtClean="0">
                <a:latin typeface="Tw Cen MT" pitchFamily="34" charset="0"/>
              </a:rPr>
              <a:t> = loan principal.  Assume it is $1,000.  (This is lender’s cost)</a:t>
            </a:r>
          </a:p>
          <a:p>
            <a:pPr lvl="1">
              <a:lnSpc>
                <a:spcPct val="90000"/>
              </a:lnSpc>
            </a:pPr>
            <a:r>
              <a:rPr lang="el-GR" sz="3000" i="1" dirty="0" smtClean="0">
                <a:latin typeface="Tw Cen MT" pitchFamily="34" charset="0"/>
                <a:cs typeface="Times New Roman" pitchFamily="18" charset="0"/>
              </a:rPr>
              <a:t>π</a:t>
            </a:r>
            <a:r>
              <a:rPr lang="en-US" sz="3000" dirty="0" smtClean="0">
                <a:latin typeface="Tw Cen MT" pitchFamily="34" charset="0"/>
                <a:cs typeface="Times New Roman" pitchFamily="18" charset="0"/>
              </a:rPr>
              <a:t> = Lender’s profit.</a:t>
            </a:r>
          </a:p>
          <a:p>
            <a:pPr lvl="1">
              <a:lnSpc>
                <a:spcPct val="90000"/>
              </a:lnSpc>
            </a:pPr>
            <a:endParaRPr lang="en-US" sz="3000" dirty="0" smtClean="0">
              <a:latin typeface="Tw Cen MT" pitchFamily="34" charset="0"/>
              <a:cs typeface="Times New Roman" pitchFamily="18" charset="0"/>
            </a:endParaRPr>
          </a:p>
          <a:p>
            <a:pPr>
              <a:lnSpc>
                <a:spcPct val="90000"/>
              </a:lnSpc>
            </a:pPr>
            <a:r>
              <a:rPr lang="en-US" sz="3300" dirty="0" smtClean="0">
                <a:latin typeface="Tw Cen MT" pitchFamily="34" charset="0"/>
              </a:rPr>
              <a:t>Objective:  Find the interest rate, </a:t>
            </a:r>
            <a:r>
              <a:rPr lang="en-US" sz="3300" i="1" dirty="0" err="1" smtClean="0">
                <a:latin typeface="Tw Cen MT" pitchFamily="34" charset="0"/>
              </a:rPr>
              <a:t>i</a:t>
            </a:r>
            <a:r>
              <a:rPr lang="en-US" sz="3300" i="1" dirty="0" smtClean="0">
                <a:latin typeface="Tw Cen MT" pitchFamily="34" charset="0"/>
              </a:rPr>
              <a:t>,</a:t>
            </a:r>
            <a:r>
              <a:rPr lang="en-US" sz="3300" dirty="0" smtClean="0">
                <a:latin typeface="Tw Cen MT" pitchFamily="34" charset="0"/>
              </a:rPr>
              <a:t> that allows the lender to earn zero </a:t>
            </a:r>
            <a:r>
              <a:rPr lang="en-US" sz="3300" i="1" dirty="0" smtClean="0">
                <a:latin typeface="Tw Cen MT" pitchFamily="34" charset="0"/>
              </a:rPr>
              <a:t>expected</a:t>
            </a:r>
            <a:r>
              <a:rPr lang="en-US" sz="3300" dirty="0" smtClean="0">
                <a:latin typeface="Tw Cen MT" pitchFamily="34" charset="0"/>
              </a:rPr>
              <a:t> profit.</a:t>
            </a:r>
          </a:p>
          <a:p>
            <a:pPr lvl="1">
              <a:lnSpc>
                <a:spcPct val="90000"/>
              </a:lnSpc>
            </a:pPr>
            <a:r>
              <a:rPr lang="en-US" sz="3000" dirty="0" smtClean="0">
                <a:latin typeface="Tw Cen MT" pitchFamily="34" charset="0"/>
              </a:rPr>
              <a:t>Why zero expected profit?</a:t>
            </a:r>
          </a:p>
          <a:p>
            <a:pPr lvl="1">
              <a:lnSpc>
                <a:spcPct val="90000"/>
              </a:lnSpc>
            </a:pPr>
            <a:endParaRPr lang="en-US" sz="3000" dirty="0" smtClean="0">
              <a:latin typeface="Tw Cen MT" pitchFamily="34" charset="0"/>
              <a:cs typeface="Times New Roman" pitchFamily="18" charset="0"/>
            </a:endParaRPr>
          </a:p>
          <a:p>
            <a:pPr>
              <a:lnSpc>
                <a:spcPct val="90000"/>
              </a:lnSpc>
            </a:pPr>
            <a:r>
              <a:rPr lang="en-US" sz="3300" dirty="0" smtClean="0">
                <a:latin typeface="Tw Cen MT" pitchFamily="34" charset="0"/>
              </a:rPr>
              <a:t>So, the lender’s profit is just:  </a:t>
            </a:r>
            <a:r>
              <a:rPr lang="el-GR" sz="3200" i="1" dirty="0" smtClean="0">
                <a:latin typeface="Tw Cen MT" pitchFamily="34" charset="0"/>
                <a:cs typeface="Times New Roman" pitchFamily="18" charset="0"/>
              </a:rPr>
              <a:t>π</a:t>
            </a:r>
            <a:r>
              <a:rPr lang="en-US" sz="2800" i="1" dirty="0" smtClean="0">
                <a:latin typeface="Tw Cen MT" pitchFamily="34" charset="0"/>
              </a:rPr>
              <a:t> = R – L</a:t>
            </a:r>
          </a:p>
          <a:p>
            <a:pPr lvl="1">
              <a:lnSpc>
                <a:spcPct val="90000"/>
              </a:lnSpc>
            </a:pPr>
            <a:r>
              <a:rPr lang="en-US" sz="3000" i="1" dirty="0" smtClean="0">
                <a:latin typeface="Tw Cen MT" pitchFamily="34" charset="0"/>
              </a:rPr>
              <a:t>R</a:t>
            </a:r>
            <a:r>
              <a:rPr lang="en-US" sz="3000" dirty="0" smtClean="0">
                <a:latin typeface="Tw Cen MT" pitchFamily="34" charset="0"/>
              </a:rPr>
              <a:t>: Amount he gets repaid (revenues)</a:t>
            </a:r>
          </a:p>
          <a:p>
            <a:pPr lvl="1">
              <a:lnSpc>
                <a:spcPct val="90000"/>
              </a:lnSpc>
            </a:pPr>
            <a:r>
              <a:rPr lang="en-US" sz="3000" i="1" dirty="0" smtClean="0">
                <a:latin typeface="Tw Cen MT" pitchFamily="34" charset="0"/>
              </a:rPr>
              <a:t>L</a:t>
            </a:r>
            <a:r>
              <a:rPr lang="en-US" sz="3000" dirty="0" smtClean="0">
                <a:latin typeface="Tw Cen MT" pitchFamily="34" charset="0"/>
              </a:rPr>
              <a:t>: Opportunity cost of the money he lent out (cost)</a:t>
            </a:r>
          </a:p>
          <a:p>
            <a:pPr>
              <a:lnSpc>
                <a:spcPct val="90000"/>
              </a:lnSpc>
            </a:pPr>
            <a:endParaRPr lang="en-US" sz="3300" dirty="0" smtClean="0">
              <a:latin typeface="Tw Cen MT" pitchFamily="34" charset="0"/>
            </a:endParaRPr>
          </a:p>
          <a:p>
            <a:pPr>
              <a:lnSpc>
                <a:spcPct val="90000"/>
              </a:lnSpc>
            </a:pPr>
            <a:r>
              <a:rPr lang="el-GR" sz="3300" dirty="0" smtClean="0">
                <a:latin typeface="Tw Cen MT" pitchFamily="34" charset="0"/>
                <a:cs typeface="Times New Roman" pitchFamily="18" charset="0"/>
              </a:rPr>
              <a:t>π</a:t>
            </a:r>
            <a:r>
              <a:rPr lang="en-US" sz="3300" dirty="0" smtClean="0">
                <a:latin typeface="Tw Cen MT" pitchFamily="34" charset="0"/>
                <a:cs typeface="Times New Roman" pitchFamily="18" charset="0"/>
              </a:rPr>
              <a:t> is a Random Variable.  WHY?</a:t>
            </a:r>
          </a:p>
          <a:p>
            <a:pPr lvl="1">
              <a:lnSpc>
                <a:spcPct val="90000"/>
              </a:lnSpc>
            </a:pPr>
            <a:r>
              <a:rPr lang="en-US" sz="3000" dirty="0" smtClean="0">
                <a:latin typeface="Tw Cen MT" pitchFamily="34" charset="0"/>
                <a:cs typeface="Times New Roman" pitchFamily="18" charset="0"/>
              </a:rPr>
              <a:t>When he loans out the money, he doesn’t know if he will get the money back.</a:t>
            </a:r>
          </a:p>
          <a:p>
            <a:pPr lvl="1">
              <a:lnSpc>
                <a:spcPct val="90000"/>
              </a:lnSpc>
            </a:pPr>
            <a:r>
              <a:rPr lang="en-US" sz="3000" dirty="0" smtClean="0">
                <a:latin typeface="Tw Cen MT" pitchFamily="34" charset="0"/>
                <a:cs typeface="Times New Roman" pitchFamily="18" charset="0"/>
              </a:rPr>
              <a:t>i.e., the value of repayment, </a:t>
            </a:r>
            <a:r>
              <a:rPr lang="en-US" sz="3000" i="1" dirty="0" smtClean="0">
                <a:latin typeface="Tw Cen MT" pitchFamily="34" charset="0"/>
                <a:cs typeface="Times New Roman" pitchFamily="18" charset="0"/>
              </a:rPr>
              <a:t>R</a:t>
            </a:r>
            <a:r>
              <a:rPr lang="en-US" sz="3000" dirty="0" smtClean="0">
                <a:latin typeface="Tw Cen MT" pitchFamily="34" charset="0"/>
                <a:cs typeface="Times New Roman" pitchFamily="18" charset="0"/>
              </a:rPr>
              <a:t>, is a random variable.</a:t>
            </a:r>
          </a:p>
          <a:p>
            <a:pPr>
              <a:lnSpc>
                <a:spcPct val="90000"/>
              </a:lnSpc>
              <a:buNone/>
            </a:pPr>
            <a:endParaRPr lang="en-US" sz="3300" dirty="0" smtClean="0">
              <a:latin typeface="Tw Cen MT" pitchFamily="34" charset="0"/>
              <a:cs typeface="Times New Roman" pitchFamily="18" charset="0"/>
            </a:endParaRPr>
          </a:p>
        </p:txBody>
      </p:sp>
      <p:sp>
        <p:nvSpPr>
          <p:cNvPr id="492547" name="Rectangle 3"/>
          <p:cNvSpPr>
            <a:spLocks noGrp="1"/>
          </p:cNvSpPr>
          <p:nvPr>
            <p:ph type="title" idx="4294967295"/>
          </p:nvPr>
        </p:nvSpPr>
        <p:spPr/>
        <p:txBody>
          <a:bodyPr/>
          <a:lstStyle/>
          <a:p>
            <a:pPr algn="ctr"/>
            <a:r>
              <a:rPr lang="en-US" smtClean="0">
                <a:latin typeface="Tw Cen MT" pitchFamily="34" charset="0"/>
              </a:rPr>
              <a:t>Notation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254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9254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49254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92546">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9254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2546">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492546">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492546">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492546">
                                            <p:txEl>
                                              <p:pRg st="10" end="1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499"/>
                                          </p:stCondLst>
                                        </p:cTn>
                                        <p:tgtEl>
                                          <p:spTgt spid="492546">
                                            <p:txEl>
                                              <p:pRg st="11" end="1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492546">
                                            <p:txEl>
                                              <p:pRg st="13" end="13"/>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499"/>
                                          </p:stCondLst>
                                        </p:cTn>
                                        <p:tgtEl>
                                          <p:spTgt spid="492546">
                                            <p:txEl>
                                              <p:pRg st="14" end="14"/>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499"/>
                                          </p:stCondLst>
                                        </p:cTn>
                                        <p:tgtEl>
                                          <p:spTgt spid="492546">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2546" grpId="0" build="p"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6756B9C5-ED92-4791-9D06-2268E4C0F1EB}" type="slidenum">
              <a:rPr lang="en-US"/>
              <a:pPr>
                <a:defRPr/>
              </a:pPr>
              <a:t>25</a:t>
            </a:fld>
            <a:endParaRPr lang="en-US"/>
          </a:p>
        </p:txBody>
      </p:sp>
      <p:sp>
        <p:nvSpPr>
          <p:cNvPr id="493570" name="Rectangle 2"/>
          <p:cNvSpPr>
            <a:spLocks noGrp="1"/>
          </p:cNvSpPr>
          <p:nvPr>
            <p:ph type="body" idx="4294967295"/>
          </p:nvPr>
        </p:nvSpPr>
        <p:spPr>
          <a:xfrm>
            <a:off x="0" y="1587500"/>
            <a:ext cx="8940800" cy="5156200"/>
          </a:xfrm>
        </p:spPr>
        <p:txBody>
          <a:bodyPr>
            <a:normAutofit/>
          </a:bodyPr>
          <a:lstStyle/>
          <a:p>
            <a:r>
              <a:rPr lang="en-US" sz="2500" dirty="0" smtClean="0">
                <a:latin typeface="Tw Cen MT" pitchFamily="34" charset="0"/>
              </a:rPr>
              <a:t>E(</a:t>
            </a:r>
            <a:r>
              <a:rPr lang="el-GR" sz="2800" dirty="0" smtClean="0">
                <a:latin typeface="Tw Cen MT" pitchFamily="34" charset="0"/>
                <a:cs typeface="Times New Roman" pitchFamily="18" charset="0"/>
              </a:rPr>
              <a:t>π</a:t>
            </a:r>
            <a:r>
              <a:rPr lang="en-US" sz="2500" dirty="0" smtClean="0">
                <a:latin typeface="Tw Cen MT" pitchFamily="34" charset="0"/>
              </a:rPr>
              <a:t>) = E(R) – L</a:t>
            </a:r>
          </a:p>
          <a:p>
            <a:r>
              <a:rPr lang="en-US" sz="2500" dirty="0" smtClean="0">
                <a:latin typeface="Tw Cen MT" pitchFamily="34" charset="0"/>
              </a:rPr>
              <a:t>So we need to figure out what E(R) is:</a:t>
            </a:r>
          </a:p>
          <a:p>
            <a:r>
              <a:rPr lang="en-US" sz="2500" dirty="0" smtClean="0">
                <a:latin typeface="Tw Cen MT" pitchFamily="34" charset="0"/>
              </a:rPr>
              <a:t>E(R) = Pr(Borrower is Abe)*(Repayment if Abe) + Pr(Borrower is Willy)*(Repayment if Willy)</a:t>
            </a:r>
          </a:p>
          <a:p>
            <a:r>
              <a:rPr lang="en-US" sz="2500" dirty="0" smtClean="0">
                <a:latin typeface="Tw Cen MT" pitchFamily="34" charset="0"/>
              </a:rPr>
              <a:t>E(R) = (1/2)*[(1+i)*1,000]  +  (1/2)*$0 </a:t>
            </a:r>
          </a:p>
          <a:p>
            <a:r>
              <a:rPr lang="en-US" sz="2500" dirty="0" smtClean="0">
                <a:latin typeface="Tw Cen MT" pitchFamily="34" charset="0"/>
              </a:rPr>
              <a:t>E(R) = (1/2)*[(1+i)*1,000] </a:t>
            </a:r>
          </a:p>
          <a:p>
            <a:pPr lvl="1"/>
            <a:r>
              <a:rPr lang="en-US" sz="2200" dirty="0" smtClean="0">
                <a:latin typeface="Tw Cen MT" pitchFamily="34" charset="0"/>
              </a:rPr>
              <a:t>Makes sense: expected revenue is total repayment when the borrower is an “Abe” times probability the borrower is an “Abe”. </a:t>
            </a:r>
          </a:p>
          <a:p>
            <a:endParaRPr lang="en-US" sz="2500" dirty="0" smtClean="0">
              <a:latin typeface="Tw Cen MT" pitchFamily="34" charset="0"/>
            </a:endParaRPr>
          </a:p>
          <a:p>
            <a:r>
              <a:rPr lang="en-US" sz="2500" dirty="0" smtClean="0">
                <a:latin typeface="Tw Cen MT" pitchFamily="34" charset="0"/>
              </a:rPr>
              <a:t>Then, since L = 1,000, the lender’s expected profit is just:</a:t>
            </a:r>
          </a:p>
          <a:p>
            <a:r>
              <a:rPr lang="en-US" sz="2500" dirty="0" smtClean="0">
                <a:latin typeface="Tw Cen MT" pitchFamily="34" charset="0"/>
              </a:rPr>
              <a:t>E(</a:t>
            </a:r>
            <a:r>
              <a:rPr lang="el-GR" sz="2800" dirty="0" smtClean="0">
                <a:latin typeface="Tw Cen MT" pitchFamily="34" charset="0"/>
                <a:cs typeface="Times New Roman" pitchFamily="18" charset="0"/>
              </a:rPr>
              <a:t>π</a:t>
            </a:r>
            <a:r>
              <a:rPr lang="en-US" sz="2500" dirty="0" smtClean="0">
                <a:latin typeface="Tw Cen MT" pitchFamily="34" charset="0"/>
              </a:rPr>
              <a:t>) = E(R) – L = (1/2)*[(1+i)*1,000]   - 1,000 </a:t>
            </a:r>
          </a:p>
          <a:p>
            <a:endParaRPr lang="en-US" sz="2500" dirty="0" smtClean="0">
              <a:latin typeface="Tw Cen MT" pitchFamily="34" charset="0"/>
            </a:endParaRPr>
          </a:p>
        </p:txBody>
      </p:sp>
      <p:sp>
        <p:nvSpPr>
          <p:cNvPr id="493571" name="Rectangle 3"/>
          <p:cNvSpPr>
            <a:spLocks noGrp="1"/>
          </p:cNvSpPr>
          <p:nvPr>
            <p:ph type="title" idx="4294967295"/>
          </p:nvPr>
        </p:nvSpPr>
        <p:spPr/>
        <p:txBody>
          <a:bodyPr/>
          <a:lstStyle/>
          <a:p>
            <a:pPr algn="ctr"/>
            <a:r>
              <a:rPr lang="en-US" dirty="0" smtClean="0">
                <a:latin typeface="Tw Cen MT" pitchFamily="34" charset="0"/>
              </a:rPr>
              <a:t>Lender’s Expected Profit: E(</a:t>
            </a:r>
            <a:r>
              <a:rPr lang="el-GR" dirty="0" smtClean="0">
                <a:latin typeface="Tw Cen MT" pitchFamily="34" charset="0"/>
                <a:cs typeface="Times New Roman" pitchFamily="18" charset="0"/>
              </a:rPr>
              <a:t>π</a:t>
            </a:r>
            <a:r>
              <a:rPr lang="en-US" dirty="0" smtClean="0">
                <a:latin typeface="Tw Cen MT" pitchFamily="34" charset="0"/>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35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35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357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357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357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357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3570">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9357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3570" grpId="0" build="p" bldLvl="2" autoUpdateAnimBg="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6756B9C5-ED92-4791-9D06-2268E4C0F1EB}" type="slidenum">
              <a:rPr lang="en-US"/>
              <a:pPr>
                <a:defRPr/>
              </a:pPr>
              <a:t>26</a:t>
            </a:fld>
            <a:endParaRPr lang="en-US"/>
          </a:p>
        </p:txBody>
      </p:sp>
      <p:sp>
        <p:nvSpPr>
          <p:cNvPr id="493570" name="Rectangle 2"/>
          <p:cNvSpPr>
            <a:spLocks noGrp="1"/>
          </p:cNvSpPr>
          <p:nvPr>
            <p:ph type="body" idx="4294967295"/>
          </p:nvPr>
        </p:nvSpPr>
        <p:spPr>
          <a:xfrm>
            <a:off x="0" y="1587500"/>
            <a:ext cx="8940800" cy="5156200"/>
          </a:xfrm>
        </p:spPr>
        <p:txBody>
          <a:bodyPr>
            <a:normAutofit lnSpcReduction="10000"/>
          </a:bodyPr>
          <a:lstStyle/>
          <a:p>
            <a:r>
              <a:rPr lang="en-US" sz="2500" dirty="0" smtClean="0">
                <a:latin typeface="Tw Cen MT" pitchFamily="34" charset="0"/>
              </a:rPr>
              <a:t>Perfect Competition </a:t>
            </a:r>
            <a:r>
              <a:rPr lang="en-US" sz="2500" dirty="0" smtClean="0">
                <a:latin typeface="Tw Cen MT" pitchFamily="34" charset="0"/>
                <a:sym typeface="Wingdings" pitchFamily="2" charset="2"/>
              </a:rPr>
              <a:t> </a:t>
            </a:r>
            <a:r>
              <a:rPr lang="en-US" sz="2500" dirty="0" smtClean="0">
                <a:latin typeface="Tw Cen MT" pitchFamily="34" charset="0"/>
              </a:rPr>
              <a:t>E(</a:t>
            </a:r>
            <a:r>
              <a:rPr lang="el-GR" sz="2800" dirty="0" smtClean="0">
                <a:latin typeface="Tw Cen MT" pitchFamily="34" charset="0"/>
                <a:cs typeface="Times New Roman" pitchFamily="18" charset="0"/>
              </a:rPr>
              <a:t>π</a:t>
            </a:r>
            <a:r>
              <a:rPr lang="en-US" sz="2500" dirty="0" smtClean="0">
                <a:latin typeface="Tw Cen MT" pitchFamily="34" charset="0"/>
              </a:rPr>
              <a:t>) =0</a:t>
            </a:r>
          </a:p>
          <a:p>
            <a:endParaRPr lang="en-US" sz="2500" dirty="0" smtClean="0">
              <a:latin typeface="Tw Cen MT" pitchFamily="34" charset="0"/>
            </a:endParaRPr>
          </a:p>
          <a:p>
            <a:r>
              <a:rPr lang="en-US" sz="2500" dirty="0" smtClean="0">
                <a:latin typeface="Tw Cen MT" pitchFamily="34" charset="0"/>
              </a:rPr>
              <a:t>E(</a:t>
            </a:r>
            <a:r>
              <a:rPr lang="el-GR" sz="2800" dirty="0" smtClean="0">
                <a:latin typeface="Tw Cen MT" pitchFamily="34" charset="0"/>
                <a:cs typeface="Times New Roman" pitchFamily="18" charset="0"/>
              </a:rPr>
              <a:t>π</a:t>
            </a:r>
            <a:r>
              <a:rPr lang="en-US" sz="2500" dirty="0" smtClean="0">
                <a:latin typeface="Tw Cen MT" pitchFamily="34" charset="0"/>
              </a:rPr>
              <a:t>) =  (1/2)*[(1+i)*1,000]   - 1,000 </a:t>
            </a:r>
          </a:p>
          <a:p>
            <a:endParaRPr lang="en-US" sz="2500" dirty="0" smtClean="0">
              <a:latin typeface="Tw Cen MT" pitchFamily="34" charset="0"/>
            </a:endParaRPr>
          </a:p>
          <a:p>
            <a:r>
              <a:rPr lang="en-US" sz="2500" dirty="0" smtClean="0">
                <a:latin typeface="Tw Cen MT" pitchFamily="34" charset="0"/>
              </a:rPr>
              <a:t>Thus the equilibrium interest rate must satisfy:</a:t>
            </a:r>
          </a:p>
          <a:p>
            <a:endParaRPr lang="en-US" sz="2500" dirty="0" smtClean="0">
              <a:latin typeface="Tw Cen MT" pitchFamily="34" charset="0"/>
            </a:endParaRPr>
          </a:p>
          <a:p>
            <a:r>
              <a:rPr lang="en-US" sz="2500" dirty="0" smtClean="0">
                <a:latin typeface="Tw Cen MT" pitchFamily="34" charset="0"/>
              </a:rPr>
              <a:t>0 = (1/2)*[(1+i)*1,000]  - 1,000 </a:t>
            </a:r>
          </a:p>
          <a:p>
            <a:endParaRPr lang="en-US" sz="2500" dirty="0" smtClean="0">
              <a:latin typeface="Tw Cen MT" pitchFamily="34" charset="0"/>
            </a:endParaRPr>
          </a:p>
          <a:p>
            <a:r>
              <a:rPr lang="en-US" sz="2500" dirty="0" smtClean="0">
                <a:latin typeface="Tw Cen MT" pitchFamily="34" charset="0"/>
              </a:rPr>
              <a:t>500*(1+i)  =1000  </a:t>
            </a:r>
            <a:r>
              <a:rPr lang="en-US" sz="2500" dirty="0" smtClean="0">
                <a:latin typeface="Tw Cen MT" pitchFamily="34" charset="0"/>
                <a:sym typeface="Wingdings" pitchFamily="2" charset="2"/>
              </a:rPr>
              <a:t>  1+i = 2    </a:t>
            </a:r>
            <a:r>
              <a:rPr lang="en-US" sz="2500" dirty="0" err="1" smtClean="0">
                <a:latin typeface="Tw Cen MT" pitchFamily="34" charset="0"/>
                <a:sym typeface="Wingdings" pitchFamily="2" charset="2"/>
              </a:rPr>
              <a:t>i</a:t>
            </a:r>
            <a:r>
              <a:rPr lang="en-US" sz="2500" dirty="0" smtClean="0">
                <a:latin typeface="Tw Cen MT" pitchFamily="34" charset="0"/>
                <a:sym typeface="Wingdings" pitchFamily="2" charset="2"/>
              </a:rPr>
              <a:t> = 1</a:t>
            </a:r>
            <a:endParaRPr lang="en-US" sz="2500" dirty="0" smtClean="0">
              <a:latin typeface="Tw Cen MT" pitchFamily="34" charset="0"/>
            </a:endParaRPr>
          </a:p>
          <a:p>
            <a:endParaRPr lang="en-US" sz="2500" dirty="0" smtClean="0">
              <a:latin typeface="Tw Cen MT" pitchFamily="34" charset="0"/>
              <a:sym typeface="Wingdings" pitchFamily="2" charset="2"/>
            </a:endParaRPr>
          </a:p>
          <a:p>
            <a:r>
              <a:rPr lang="en-US" sz="2500" dirty="0" smtClean="0">
                <a:latin typeface="Tw Cen MT" pitchFamily="34" charset="0"/>
                <a:sym typeface="Wingdings" pitchFamily="2" charset="2"/>
              </a:rPr>
              <a:t>Thus, must set 100% interest rate!</a:t>
            </a:r>
            <a:endParaRPr lang="en-US" sz="2500" dirty="0" smtClean="0">
              <a:latin typeface="Tw Cen MT" pitchFamily="34" charset="0"/>
            </a:endParaRPr>
          </a:p>
          <a:p>
            <a:endParaRPr lang="en-US" sz="2500" dirty="0" smtClean="0">
              <a:latin typeface="Tw Cen MT" pitchFamily="34" charset="0"/>
            </a:endParaRPr>
          </a:p>
        </p:txBody>
      </p:sp>
      <p:sp>
        <p:nvSpPr>
          <p:cNvPr id="493571" name="Rectangle 3"/>
          <p:cNvSpPr>
            <a:spLocks noGrp="1"/>
          </p:cNvSpPr>
          <p:nvPr>
            <p:ph type="title" idx="4294967295"/>
          </p:nvPr>
        </p:nvSpPr>
        <p:spPr/>
        <p:txBody>
          <a:bodyPr/>
          <a:lstStyle/>
          <a:p>
            <a:pPr algn="ctr"/>
            <a:r>
              <a:rPr lang="en-US" dirty="0" smtClean="0">
                <a:latin typeface="Tw Cen MT" pitchFamily="34" charset="0"/>
              </a:rPr>
              <a:t>Equilibrium Interest Rate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35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357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357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357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3570">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357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3570" grpId="0" build="p" bldLvl="2"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7BA32CA5-E779-469F-B1E1-6F7DD266D402}" type="slidenum">
              <a:rPr lang="en-US"/>
              <a:pPr>
                <a:defRPr/>
              </a:pPr>
              <a:t>27</a:t>
            </a:fld>
            <a:endParaRPr lang="en-US"/>
          </a:p>
        </p:txBody>
      </p:sp>
      <p:sp>
        <p:nvSpPr>
          <p:cNvPr id="494594" name="Rectangle 2"/>
          <p:cNvSpPr>
            <a:spLocks noGrp="1"/>
          </p:cNvSpPr>
          <p:nvPr>
            <p:ph type="body" idx="4294967295"/>
          </p:nvPr>
        </p:nvSpPr>
        <p:spPr>
          <a:xfrm>
            <a:off x="190500" y="1651000"/>
            <a:ext cx="8559800" cy="5207000"/>
          </a:xfrm>
        </p:spPr>
        <p:txBody>
          <a:bodyPr>
            <a:normAutofit fontScale="92500" lnSpcReduction="20000"/>
          </a:bodyPr>
          <a:lstStyle/>
          <a:p>
            <a:r>
              <a:rPr lang="en-US" dirty="0" smtClean="0">
                <a:latin typeface="Tw Cen MT" pitchFamily="34" charset="0"/>
              </a:rPr>
              <a:t>But that’s a problem...Abe’s </a:t>
            </a:r>
            <a:r>
              <a:rPr lang="en-US" dirty="0" err="1" smtClean="0">
                <a:latin typeface="Tw Cen MT" pitchFamily="34" charset="0"/>
              </a:rPr>
              <a:t>r.o.r</a:t>
            </a:r>
            <a:r>
              <a:rPr lang="en-US" dirty="0" smtClean="0">
                <a:latin typeface="Tw Cen MT" pitchFamily="34" charset="0"/>
              </a:rPr>
              <a:t>. is only 50%!</a:t>
            </a:r>
          </a:p>
          <a:p>
            <a:endParaRPr lang="en-US" dirty="0" smtClean="0">
              <a:latin typeface="Tw Cen MT" pitchFamily="34" charset="0"/>
            </a:endParaRPr>
          </a:p>
          <a:p>
            <a:r>
              <a:rPr lang="en-US" dirty="0" smtClean="0">
                <a:latin typeface="Tw Cen MT" pitchFamily="34" charset="0"/>
              </a:rPr>
              <a:t>If I offer 100% interest rate, what will happen?</a:t>
            </a:r>
          </a:p>
          <a:p>
            <a:endParaRPr lang="en-US" dirty="0" smtClean="0">
              <a:latin typeface="Tw Cen MT" pitchFamily="34" charset="0"/>
            </a:endParaRPr>
          </a:p>
          <a:p>
            <a:r>
              <a:rPr lang="en-US" dirty="0" smtClean="0">
                <a:latin typeface="Tw Cen MT" pitchFamily="34" charset="0"/>
              </a:rPr>
              <a:t>What will Abe do?</a:t>
            </a:r>
          </a:p>
          <a:p>
            <a:pPr lvl="1"/>
            <a:r>
              <a:rPr lang="en-US" dirty="0" smtClean="0">
                <a:latin typeface="Tw Cen MT" pitchFamily="34" charset="0"/>
              </a:rPr>
              <a:t>Won’t take the loan</a:t>
            </a:r>
          </a:p>
          <a:p>
            <a:pPr lvl="1"/>
            <a:endParaRPr lang="en-US" dirty="0" smtClean="0">
              <a:latin typeface="Tw Cen MT" pitchFamily="34" charset="0"/>
            </a:endParaRPr>
          </a:p>
          <a:p>
            <a:r>
              <a:rPr lang="en-US" dirty="0" smtClean="0">
                <a:latin typeface="Tw Cen MT" pitchFamily="34" charset="0"/>
              </a:rPr>
              <a:t>What will Willy do?</a:t>
            </a:r>
          </a:p>
          <a:p>
            <a:pPr lvl="1"/>
            <a:r>
              <a:rPr lang="en-US" dirty="0" smtClean="0">
                <a:latin typeface="Tw Cen MT" pitchFamily="34" charset="0"/>
              </a:rPr>
              <a:t>Will take the loan</a:t>
            </a:r>
          </a:p>
          <a:p>
            <a:pPr lvl="1"/>
            <a:endParaRPr lang="en-US" dirty="0" smtClean="0">
              <a:latin typeface="Tw Cen MT" pitchFamily="34" charset="0"/>
            </a:endParaRPr>
          </a:p>
          <a:p>
            <a:r>
              <a:rPr lang="en-US" dirty="0" smtClean="0">
                <a:latin typeface="Tw Cen MT" pitchFamily="34" charset="0"/>
              </a:rPr>
              <a:t>Thus the lender is left with only “Slick Willy” types in the market.</a:t>
            </a:r>
          </a:p>
          <a:p>
            <a:pPr>
              <a:buFont typeface="Wingdings" pitchFamily="2" charset="2"/>
              <a:buNone/>
            </a:pPr>
            <a:endParaRPr lang="en-US" dirty="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459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459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4594">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494594">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494594">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49459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459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4594" grpId="0" build="p" autoUpdateAnimBg="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F163A5BA-F79F-4A52-BC40-98EEA77198CA}" type="slidenum">
              <a:rPr lang="en-US"/>
              <a:pPr>
                <a:defRPr/>
              </a:pPr>
              <a:t>28</a:t>
            </a:fld>
            <a:endParaRPr lang="en-US"/>
          </a:p>
        </p:txBody>
      </p:sp>
      <p:sp>
        <p:nvSpPr>
          <p:cNvPr id="495618" name="Rectangle 2"/>
          <p:cNvSpPr>
            <a:spLocks noGrp="1"/>
          </p:cNvSpPr>
          <p:nvPr>
            <p:ph type="title" idx="4294967295"/>
          </p:nvPr>
        </p:nvSpPr>
        <p:spPr>
          <a:xfrm>
            <a:off x="685800" y="228600"/>
            <a:ext cx="7772400" cy="457200"/>
          </a:xfrm>
        </p:spPr>
        <p:txBody>
          <a:bodyPr/>
          <a:lstStyle/>
          <a:p>
            <a:pPr algn="ctr"/>
            <a:r>
              <a:rPr lang="en-US" sz="3600" smtClean="0">
                <a:latin typeface="Tw Cen MT" pitchFamily="34" charset="0"/>
              </a:rPr>
              <a:t>Summary of Adverse Selection</a:t>
            </a:r>
          </a:p>
        </p:txBody>
      </p:sp>
      <p:sp>
        <p:nvSpPr>
          <p:cNvPr id="495619" name="Rectangle 3"/>
          <p:cNvSpPr>
            <a:spLocks noGrp="1"/>
          </p:cNvSpPr>
          <p:nvPr>
            <p:ph type="body" idx="4294967295"/>
          </p:nvPr>
        </p:nvSpPr>
        <p:spPr>
          <a:xfrm>
            <a:off x="190500" y="1587500"/>
            <a:ext cx="8686800" cy="4991100"/>
          </a:xfrm>
        </p:spPr>
        <p:txBody>
          <a:bodyPr/>
          <a:lstStyle/>
          <a:p>
            <a:pPr>
              <a:lnSpc>
                <a:spcPct val="90000"/>
              </a:lnSpc>
            </a:pPr>
            <a:r>
              <a:rPr lang="en-US" sz="2700" smtClean="0">
                <a:latin typeface="Tw Cen MT" pitchFamily="34" charset="0"/>
              </a:rPr>
              <a:t>Borrowers have greater information than lender</a:t>
            </a:r>
          </a:p>
          <a:p>
            <a:pPr>
              <a:lnSpc>
                <a:spcPct val="90000"/>
              </a:lnSpc>
            </a:pPr>
            <a:r>
              <a:rPr lang="en-US" sz="2700" smtClean="0">
                <a:latin typeface="Tw Cen MT" pitchFamily="34" charset="0"/>
              </a:rPr>
              <a:t>Specifically, they know their own “type”</a:t>
            </a:r>
          </a:p>
          <a:p>
            <a:pPr>
              <a:lnSpc>
                <a:spcPct val="90000"/>
              </a:lnSpc>
            </a:pPr>
            <a:r>
              <a:rPr lang="en-US" sz="2700" smtClean="0">
                <a:latin typeface="Tw Cen MT" pitchFamily="34" charset="0"/>
              </a:rPr>
              <a:t>Bad types (Willy) may pretend to be Good (Abe)</a:t>
            </a:r>
          </a:p>
          <a:p>
            <a:pPr>
              <a:lnSpc>
                <a:spcPct val="90000"/>
              </a:lnSpc>
            </a:pPr>
            <a:r>
              <a:rPr lang="en-US" sz="2700" smtClean="0">
                <a:latin typeface="Tw Cen MT" pitchFamily="34" charset="0"/>
              </a:rPr>
              <a:t>Lender knows this and must charge high </a:t>
            </a:r>
            <a:r>
              <a:rPr lang="en-US" sz="2700" i="1" smtClean="0">
                <a:latin typeface="Tw Cen MT" pitchFamily="34" charset="0"/>
              </a:rPr>
              <a:t>i</a:t>
            </a:r>
          </a:p>
          <a:p>
            <a:pPr>
              <a:lnSpc>
                <a:spcPct val="90000"/>
              </a:lnSpc>
            </a:pPr>
            <a:r>
              <a:rPr lang="en-US" sz="2700" smtClean="0">
                <a:latin typeface="Tw Cen MT" pitchFamily="34" charset="0"/>
              </a:rPr>
              <a:t>If </a:t>
            </a:r>
            <a:r>
              <a:rPr lang="en-US" sz="2700" i="1" smtClean="0">
                <a:latin typeface="Tw Cen MT" pitchFamily="34" charset="0"/>
              </a:rPr>
              <a:t>i</a:t>
            </a:r>
            <a:r>
              <a:rPr lang="en-US" sz="2700" smtClean="0">
                <a:latin typeface="Tw Cen MT" pitchFamily="34" charset="0"/>
              </a:rPr>
              <a:t> is too high, market collapses</a:t>
            </a:r>
          </a:p>
          <a:p>
            <a:pPr lvl="1">
              <a:lnSpc>
                <a:spcPct val="90000"/>
              </a:lnSpc>
            </a:pPr>
            <a:r>
              <a:rPr lang="en-US" smtClean="0">
                <a:latin typeface="Tw Cen MT" pitchFamily="34" charset="0"/>
              </a:rPr>
              <a:t>Good types drop out</a:t>
            </a:r>
          </a:p>
          <a:p>
            <a:pPr lvl="1">
              <a:lnSpc>
                <a:spcPct val="90000"/>
              </a:lnSpc>
            </a:pPr>
            <a:r>
              <a:rPr lang="en-US" smtClean="0">
                <a:latin typeface="Tw Cen MT" pitchFamily="34" charset="0"/>
              </a:rPr>
              <a:t>Lender knows only Bad types are left, so won’t lend</a:t>
            </a:r>
          </a:p>
          <a:p>
            <a:pPr>
              <a:lnSpc>
                <a:spcPct val="90000"/>
              </a:lnSpc>
            </a:pPr>
            <a:r>
              <a:rPr lang="en-US" sz="2500" smtClean="0">
                <a:latin typeface="Tw Cen MT" pitchFamily="34" charset="0"/>
              </a:rPr>
              <a:t>Market Failure!!  Profitable investments aren’t made</a:t>
            </a:r>
          </a:p>
          <a:p>
            <a:pPr>
              <a:lnSpc>
                <a:spcPct val="90000"/>
              </a:lnSpc>
            </a:pPr>
            <a:endParaRPr lang="en-US" sz="2500" smtClean="0">
              <a:latin typeface="Tw Cen MT" pitchFamily="34" charset="0"/>
            </a:endParaRPr>
          </a:p>
          <a:p>
            <a:pPr>
              <a:lnSpc>
                <a:spcPct val="90000"/>
              </a:lnSpc>
            </a:pPr>
            <a:r>
              <a:rPr lang="en-US" sz="2500" smtClean="0">
                <a:latin typeface="Tw Cen MT" pitchFamily="34" charset="0"/>
              </a:rPr>
              <a:t>QUESTION: What would happen if there were “Symmetric” information?</a:t>
            </a:r>
          </a:p>
          <a:p>
            <a:pPr>
              <a:lnSpc>
                <a:spcPct val="90000"/>
              </a:lnSpc>
            </a:pPr>
            <a:endParaRPr lang="en-US" sz="250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56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56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56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561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561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561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561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9561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9561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5619" grpId="0" build="p" bldLvl="2"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CBE3E55-EDD8-4636-8ED3-6A2EEF859AAE}" type="slidenum">
              <a:rPr lang="en-US"/>
              <a:pPr>
                <a:defRPr/>
              </a:pPr>
              <a:t>29</a:t>
            </a:fld>
            <a:endParaRPr lang="en-US"/>
          </a:p>
        </p:txBody>
      </p:sp>
      <p:sp>
        <p:nvSpPr>
          <p:cNvPr id="496642" name="Rectangle 2"/>
          <p:cNvSpPr>
            <a:spLocks noGrp="1"/>
          </p:cNvSpPr>
          <p:nvPr>
            <p:ph type="ctrTitle" idx="4294967295"/>
          </p:nvPr>
        </p:nvSpPr>
        <p:spPr>
          <a:xfrm>
            <a:off x="177800" y="215900"/>
            <a:ext cx="8966200" cy="1143000"/>
          </a:xfrm>
        </p:spPr>
        <p:txBody>
          <a:bodyPr/>
          <a:lstStyle/>
          <a:p>
            <a:pPr algn="ctr"/>
            <a:r>
              <a:rPr lang="en-US" sz="3600" smtClean="0">
                <a:latin typeface="Tw Cen MT" pitchFamily="34" charset="0"/>
              </a:rPr>
              <a:t>Asymmetric Information in Credit Markets #2</a:t>
            </a:r>
          </a:p>
        </p:txBody>
      </p:sp>
      <p:sp>
        <p:nvSpPr>
          <p:cNvPr id="496643" name="Rectangle 3"/>
          <p:cNvSpPr>
            <a:spLocks noGrp="1"/>
          </p:cNvSpPr>
          <p:nvPr>
            <p:ph type="subTitle" idx="4294967295"/>
          </p:nvPr>
        </p:nvSpPr>
        <p:spPr>
          <a:xfrm>
            <a:off x="1371600" y="2971800"/>
            <a:ext cx="6400800" cy="1752600"/>
          </a:xfrm>
        </p:spPr>
        <p:txBody>
          <a:bodyPr/>
          <a:lstStyle/>
          <a:p>
            <a:pPr marL="0" indent="0" algn="ctr">
              <a:buFont typeface="Wingdings" pitchFamily="2" charset="2"/>
              <a:buNone/>
            </a:pPr>
            <a:r>
              <a:rPr lang="en-US" sz="4400" smtClean="0">
                <a:latin typeface="Tw Cen MT" pitchFamily="34" charset="0"/>
              </a:rPr>
              <a:t>Moral Hazard </a:t>
            </a:r>
          </a:p>
          <a:p>
            <a:pPr marL="0" indent="0" algn="ctr">
              <a:buFont typeface="Wingdings" pitchFamily="2" charset="2"/>
              <a:buNone/>
            </a:pPr>
            <a:r>
              <a:rPr lang="en-US" sz="4400" smtClean="0">
                <a:latin typeface="Tw Cen MT" pitchFamily="34" charset="0"/>
              </a:rPr>
              <a:t>“A Tale of Two Actions”</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9C711B6-3F64-48C4-97E2-D78FD54A7D53}" type="slidenum">
              <a:rPr lang="en-US"/>
              <a:pPr>
                <a:defRPr/>
              </a:pPr>
              <a:t>30</a:t>
            </a:fld>
            <a:endParaRPr lang="en-US"/>
          </a:p>
        </p:txBody>
      </p:sp>
      <p:sp>
        <p:nvSpPr>
          <p:cNvPr id="486402" name="Rectangle 2"/>
          <p:cNvSpPr>
            <a:spLocks noGrp="1"/>
          </p:cNvSpPr>
          <p:nvPr>
            <p:ph type="title" idx="4294967295"/>
          </p:nvPr>
        </p:nvSpPr>
        <p:spPr>
          <a:xfrm>
            <a:off x="685800" y="381000"/>
            <a:ext cx="7772400" cy="685800"/>
          </a:xfrm>
        </p:spPr>
        <p:txBody>
          <a:bodyPr/>
          <a:lstStyle/>
          <a:p>
            <a:pPr algn="ctr"/>
            <a:r>
              <a:rPr lang="en-US" sz="4000" smtClean="0">
                <a:latin typeface="Tw Cen MT" pitchFamily="34" charset="0"/>
              </a:rPr>
              <a:t>Moral Hazard</a:t>
            </a:r>
          </a:p>
        </p:txBody>
      </p:sp>
      <p:sp>
        <p:nvSpPr>
          <p:cNvPr id="486403" name="Rectangle 3"/>
          <p:cNvSpPr>
            <a:spLocks noGrp="1"/>
          </p:cNvSpPr>
          <p:nvPr>
            <p:ph type="body" idx="4294967295"/>
          </p:nvPr>
        </p:nvSpPr>
        <p:spPr>
          <a:xfrm>
            <a:off x="0" y="1600200"/>
            <a:ext cx="8931275" cy="5257800"/>
          </a:xfrm>
        </p:spPr>
        <p:txBody>
          <a:bodyPr>
            <a:normAutofit lnSpcReduction="10000"/>
          </a:bodyPr>
          <a:lstStyle/>
          <a:p>
            <a:pPr>
              <a:lnSpc>
                <a:spcPct val="90000"/>
              </a:lnSpc>
            </a:pPr>
            <a:r>
              <a:rPr lang="en-US" sz="2500" u="sng" dirty="0" smtClean="0">
                <a:latin typeface="Tw Cen MT" pitchFamily="34" charset="0"/>
              </a:rPr>
              <a:t>General:</a:t>
            </a:r>
            <a:r>
              <a:rPr lang="en-US" sz="2500" dirty="0" smtClean="0">
                <a:latin typeface="Tw Cen MT" pitchFamily="34" charset="0"/>
              </a:rPr>
              <a:t>  A situation in which the seller has relevant information that the buyer lacks about some </a:t>
            </a:r>
            <a:r>
              <a:rPr lang="en-US" sz="2500" b="1" i="1" dirty="0" smtClean="0">
                <a:latin typeface="Tw Cen MT" pitchFamily="34" charset="0"/>
              </a:rPr>
              <a:t>action</a:t>
            </a:r>
            <a:r>
              <a:rPr lang="en-US" sz="2500" dirty="0" smtClean="0">
                <a:latin typeface="Tw Cen MT" pitchFamily="34" charset="0"/>
              </a:rPr>
              <a:t> that they (seller) take that affects product quality. </a:t>
            </a:r>
          </a:p>
          <a:p>
            <a:pPr>
              <a:lnSpc>
                <a:spcPct val="90000"/>
              </a:lnSpc>
            </a:pPr>
            <a:endParaRPr lang="en-US" sz="2500" b="1" dirty="0" smtClean="0">
              <a:latin typeface="Tw Cen MT" pitchFamily="34" charset="0"/>
            </a:endParaRPr>
          </a:p>
          <a:p>
            <a:pPr>
              <a:lnSpc>
                <a:spcPct val="90000"/>
              </a:lnSpc>
            </a:pPr>
            <a:r>
              <a:rPr lang="en-US" sz="2500" u="sng" dirty="0" smtClean="0">
                <a:latin typeface="Tw Cen MT" pitchFamily="34" charset="0"/>
              </a:rPr>
              <a:t>Credit Market</a:t>
            </a:r>
            <a:r>
              <a:rPr lang="en-US" sz="2500" dirty="0" smtClean="0">
                <a:latin typeface="Tw Cen MT" pitchFamily="34" charset="0"/>
              </a:rPr>
              <a:t>: Borrower has more information about what he does  (actions he takes) with the money -- and thus also about the probability of default -- than the lender.</a:t>
            </a:r>
          </a:p>
          <a:p>
            <a:pPr>
              <a:lnSpc>
                <a:spcPct val="90000"/>
              </a:lnSpc>
            </a:pPr>
            <a:endParaRPr lang="en-US" sz="2500" dirty="0" smtClean="0">
              <a:latin typeface="Tw Cen MT" pitchFamily="34" charset="0"/>
            </a:endParaRPr>
          </a:p>
          <a:p>
            <a:pPr>
              <a:lnSpc>
                <a:spcPct val="90000"/>
              </a:lnSpc>
            </a:pPr>
            <a:r>
              <a:rPr lang="en-US" sz="2500" u="sng" dirty="0" smtClean="0">
                <a:latin typeface="Tw Cen MT" pitchFamily="34" charset="0"/>
              </a:rPr>
              <a:t>Implication:</a:t>
            </a:r>
            <a:r>
              <a:rPr lang="en-US" sz="2500" dirty="0" smtClean="0">
                <a:latin typeface="Tw Cen MT" pitchFamily="34" charset="0"/>
              </a:rPr>
              <a:t> The lender may be unwilling to raise the interest rate </a:t>
            </a:r>
            <a:r>
              <a:rPr lang="en-US" sz="2500" b="1" i="1" dirty="0" smtClean="0">
                <a:latin typeface="Tw Cen MT" pitchFamily="34" charset="0"/>
              </a:rPr>
              <a:t>even if there exists excess demand</a:t>
            </a:r>
            <a:r>
              <a:rPr lang="en-US" sz="2500" dirty="0" smtClean="0">
                <a:latin typeface="Tw Cen MT" pitchFamily="34" charset="0"/>
              </a:rPr>
              <a:t>.  </a:t>
            </a:r>
          </a:p>
          <a:p>
            <a:pPr>
              <a:lnSpc>
                <a:spcPct val="90000"/>
              </a:lnSpc>
            </a:pPr>
            <a:endParaRPr lang="en-US" sz="2500" dirty="0" smtClean="0">
              <a:latin typeface="Tw Cen MT" pitchFamily="34" charset="0"/>
            </a:endParaRPr>
          </a:p>
          <a:p>
            <a:pPr>
              <a:lnSpc>
                <a:spcPct val="90000"/>
              </a:lnSpc>
            </a:pPr>
            <a:r>
              <a:rPr lang="en-US" sz="2500" u="sng" dirty="0" smtClean="0">
                <a:latin typeface="Tw Cen MT" pitchFamily="34" charset="0"/>
              </a:rPr>
              <a:t>Why?</a:t>
            </a:r>
            <a:r>
              <a:rPr lang="en-US" sz="2500" dirty="0" smtClean="0">
                <a:latin typeface="Tw Cen MT" pitchFamily="34" charset="0"/>
              </a:rPr>
              <a:t> Because by increasing the interest rate, the lender induces the borrower to do things that reduce the probability of repayment and thus lowers his own profit.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64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640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8640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8640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403" grpId="0" build="p"/>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617EDDF1-6E86-4CEA-83F6-D47B12AE4D8B}" type="slidenum">
              <a:rPr lang="en-US"/>
              <a:pPr>
                <a:defRPr/>
              </a:pPr>
              <a:t>31</a:t>
            </a:fld>
            <a:endParaRPr lang="en-US"/>
          </a:p>
        </p:txBody>
      </p:sp>
      <p:sp>
        <p:nvSpPr>
          <p:cNvPr id="497666" name="Rectangle 2"/>
          <p:cNvSpPr>
            <a:spLocks noGrp="1"/>
          </p:cNvSpPr>
          <p:nvPr>
            <p:ph type="body" idx="4294967295"/>
          </p:nvPr>
        </p:nvSpPr>
        <p:spPr>
          <a:xfrm>
            <a:off x="304800" y="1625600"/>
            <a:ext cx="8534400" cy="5232400"/>
          </a:xfrm>
        </p:spPr>
        <p:txBody>
          <a:bodyPr/>
          <a:lstStyle/>
          <a:p>
            <a:r>
              <a:rPr lang="en-US" sz="2500" dirty="0" smtClean="0">
                <a:latin typeface="Tw Cen MT" pitchFamily="34" charset="0"/>
              </a:rPr>
              <a:t>Again, you’re a loan officer</a:t>
            </a:r>
          </a:p>
          <a:p>
            <a:r>
              <a:rPr lang="en-US" sz="2500" dirty="0" smtClean="0">
                <a:latin typeface="Tw Cen MT" pitchFamily="34" charset="0"/>
              </a:rPr>
              <a:t>Only 1 type of borrower:  Farmer Jimmy</a:t>
            </a:r>
          </a:p>
          <a:p>
            <a:r>
              <a:rPr lang="en-US" sz="2500" dirty="0" smtClean="0">
                <a:latin typeface="Tw Cen MT" pitchFamily="34" charset="0"/>
              </a:rPr>
              <a:t>2 possible </a:t>
            </a:r>
            <a:r>
              <a:rPr lang="en-US" sz="2500" b="1" i="1" dirty="0" smtClean="0">
                <a:latin typeface="Tw Cen MT" pitchFamily="34" charset="0"/>
              </a:rPr>
              <a:t>actions</a:t>
            </a:r>
            <a:r>
              <a:rPr lang="en-US" sz="2500" dirty="0" smtClean="0">
                <a:latin typeface="Tw Cen MT" pitchFamily="34" charset="0"/>
              </a:rPr>
              <a:t> (techniques)</a:t>
            </a:r>
          </a:p>
          <a:p>
            <a:r>
              <a:rPr lang="en-US" sz="2500" dirty="0" smtClean="0">
                <a:latin typeface="Tw Cen MT" pitchFamily="34" charset="0"/>
              </a:rPr>
              <a:t>Technique 1:  Grow safe </a:t>
            </a:r>
            <a:r>
              <a:rPr lang="en-US" sz="2500" i="1" dirty="0" smtClean="0">
                <a:latin typeface="Tw Cen MT" pitchFamily="34" charset="0"/>
              </a:rPr>
              <a:t>regular peanuts</a:t>
            </a:r>
            <a:r>
              <a:rPr lang="en-US" sz="2500" dirty="0" smtClean="0">
                <a:latin typeface="Tw Cen MT" pitchFamily="34" charset="0"/>
              </a:rPr>
              <a:t> (RP)</a:t>
            </a:r>
          </a:p>
          <a:p>
            <a:pPr lvl="1"/>
            <a:r>
              <a:rPr lang="en-US" sz="2200" dirty="0" smtClean="0">
                <a:latin typeface="Tw Cen MT" pitchFamily="34" charset="0"/>
              </a:rPr>
              <a:t>Invest $1,000</a:t>
            </a:r>
          </a:p>
          <a:p>
            <a:pPr lvl="1"/>
            <a:r>
              <a:rPr lang="en-US" sz="2200" dirty="0" smtClean="0">
                <a:latin typeface="Tw Cen MT" pitchFamily="34" charset="0"/>
              </a:rPr>
              <a:t>$1,200 in revenues with certainty</a:t>
            </a:r>
          </a:p>
          <a:p>
            <a:pPr lvl="1"/>
            <a:r>
              <a:rPr lang="en-US" sz="2200" b="1" i="1" dirty="0" smtClean="0">
                <a:latin typeface="Tw Cen MT" pitchFamily="34" charset="0"/>
              </a:rPr>
              <a:t>Profit = 1,200 – 1,000 = $200</a:t>
            </a:r>
          </a:p>
          <a:p>
            <a:r>
              <a:rPr lang="en-US" sz="2500" dirty="0" smtClean="0">
                <a:latin typeface="Tw Cen MT" pitchFamily="34" charset="0"/>
              </a:rPr>
              <a:t>Technique 2: Grow risky </a:t>
            </a:r>
            <a:r>
              <a:rPr lang="en-US" sz="2500" i="1" dirty="0" smtClean="0">
                <a:latin typeface="Tw Cen MT" pitchFamily="34" charset="0"/>
              </a:rPr>
              <a:t>salted peanuts</a:t>
            </a:r>
            <a:r>
              <a:rPr lang="en-US" sz="2500" dirty="0" smtClean="0">
                <a:latin typeface="Tw Cen MT" pitchFamily="34" charset="0"/>
              </a:rPr>
              <a:t> (SP)</a:t>
            </a:r>
          </a:p>
          <a:p>
            <a:pPr lvl="1"/>
            <a:r>
              <a:rPr lang="en-US" sz="2200" dirty="0" smtClean="0">
                <a:latin typeface="Tw Cen MT" pitchFamily="34" charset="0"/>
              </a:rPr>
              <a:t>Invest $1,000</a:t>
            </a:r>
          </a:p>
          <a:p>
            <a:pPr lvl="1"/>
            <a:r>
              <a:rPr lang="en-US" sz="2200" dirty="0" smtClean="0">
                <a:latin typeface="Tw Cen MT" pitchFamily="34" charset="0"/>
              </a:rPr>
              <a:t>20% of time successful, earning $2,000 in revenues</a:t>
            </a:r>
          </a:p>
          <a:p>
            <a:pPr lvl="1"/>
            <a:r>
              <a:rPr lang="en-US" sz="2200" dirty="0" smtClean="0">
                <a:latin typeface="Tw Cen MT" pitchFamily="34" charset="0"/>
              </a:rPr>
              <a:t>80% of time failure, with $0 revenues</a:t>
            </a:r>
          </a:p>
          <a:p>
            <a:pPr lvl="1"/>
            <a:r>
              <a:rPr lang="en-US" sz="2200" b="1" i="1" dirty="0" smtClean="0">
                <a:latin typeface="Tw Cen MT" pitchFamily="34" charset="0"/>
              </a:rPr>
              <a:t>E(Profit) = (.2)*(2,000) + (.8)*(0) – 1,000 = -600</a:t>
            </a:r>
          </a:p>
        </p:txBody>
      </p:sp>
      <p:sp>
        <p:nvSpPr>
          <p:cNvPr id="497667" name="Rectangle 3"/>
          <p:cNvSpPr>
            <a:spLocks noGrp="1"/>
          </p:cNvSpPr>
          <p:nvPr>
            <p:ph type="title" idx="4294967295"/>
          </p:nvPr>
        </p:nvSpPr>
        <p:spPr/>
        <p:txBody>
          <a:bodyPr/>
          <a:lstStyle/>
          <a:p>
            <a:pPr algn="ctr"/>
            <a:r>
              <a:rPr lang="en-US" smtClean="0">
                <a:latin typeface="Tw Cen MT" pitchFamily="34" charset="0"/>
              </a:rPr>
              <a:t>The Setup</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76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766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766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766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766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766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766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9766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9766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49766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497666">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49766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7666" grpId="0" build="p" bldLvl="2"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1CD574E7-84BB-4FB9-9B7D-863F5930D8B6}" type="slidenum">
              <a:rPr lang="en-US"/>
              <a:pPr>
                <a:defRPr/>
              </a:pPr>
              <a:t>32</a:t>
            </a:fld>
            <a:endParaRPr lang="en-US"/>
          </a:p>
        </p:txBody>
      </p:sp>
      <p:sp>
        <p:nvSpPr>
          <p:cNvPr id="498690" name="Rectangle 2"/>
          <p:cNvSpPr>
            <a:spLocks noGrp="1"/>
          </p:cNvSpPr>
          <p:nvPr>
            <p:ph type="body" idx="4294967295"/>
          </p:nvPr>
        </p:nvSpPr>
        <p:spPr>
          <a:xfrm>
            <a:off x="476250" y="1714500"/>
            <a:ext cx="7677150" cy="4851400"/>
          </a:xfrm>
        </p:spPr>
        <p:txBody>
          <a:bodyPr/>
          <a:lstStyle/>
          <a:p>
            <a:r>
              <a:rPr lang="en-US" dirty="0" smtClean="0">
                <a:latin typeface="Tw Cen MT" pitchFamily="34" charset="0"/>
              </a:rPr>
              <a:t>Loan contract says:</a:t>
            </a:r>
          </a:p>
          <a:p>
            <a:pPr lvl="1"/>
            <a:r>
              <a:rPr lang="en-US" dirty="0" smtClean="0">
                <a:latin typeface="Tw Cen MT" pitchFamily="34" charset="0"/>
              </a:rPr>
              <a:t>Repay if harvest is successful</a:t>
            </a:r>
          </a:p>
          <a:p>
            <a:pPr lvl="1"/>
            <a:r>
              <a:rPr lang="en-US" dirty="0" smtClean="0">
                <a:latin typeface="Tw Cen MT" pitchFamily="34" charset="0"/>
              </a:rPr>
              <a:t>Default (pay nothing) if harvest fails</a:t>
            </a:r>
          </a:p>
          <a:p>
            <a:endParaRPr lang="en-US" dirty="0" smtClean="0">
              <a:latin typeface="Tw Cen MT" pitchFamily="34" charset="0"/>
            </a:endParaRPr>
          </a:p>
          <a:p>
            <a:r>
              <a:rPr lang="en-US" dirty="0" smtClean="0">
                <a:latin typeface="Tw Cen MT" pitchFamily="34" charset="0"/>
              </a:rPr>
              <a:t>As loan officer, you think:</a:t>
            </a:r>
          </a:p>
          <a:p>
            <a:pPr lvl="1"/>
            <a:r>
              <a:rPr lang="en-US" dirty="0" smtClean="0">
                <a:latin typeface="Tw Cen MT" pitchFamily="34" charset="0"/>
              </a:rPr>
              <a:t>If I charge </a:t>
            </a:r>
            <a:r>
              <a:rPr lang="en-US" i="1" dirty="0" err="1" smtClean="0">
                <a:latin typeface="Tw Cen MT" pitchFamily="34" charset="0"/>
              </a:rPr>
              <a:t>i</a:t>
            </a:r>
            <a:r>
              <a:rPr lang="en-US" dirty="0" smtClean="0">
                <a:latin typeface="Tw Cen MT" pitchFamily="34" charset="0"/>
              </a:rPr>
              <a:t>, what will Jimmy do?</a:t>
            </a:r>
          </a:p>
          <a:p>
            <a:endParaRPr lang="en-US" dirty="0" smtClean="0">
              <a:latin typeface="Tw Cen MT" pitchFamily="34" charset="0"/>
            </a:endParaRPr>
          </a:p>
          <a:p>
            <a:r>
              <a:rPr lang="en-US" dirty="0" smtClean="0">
                <a:latin typeface="Tw Cen MT" pitchFamily="34" charset="0"/>
              </a:rPr>
              <a:t>So, what does Jimmy 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86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869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869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869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8690">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869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8690" grpId="0" build="p" bldLvl="2"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BDAF13AE-BD3B-47A9-B1EC-346285321F76}" type="slidenum">
              <a:rPr lang="en-US"/>
              <a:pPr>
                <a:defRPr/>
              </a:pPr>
              <a:t>33</a:t>
            </a:fld>
            <a:endParaRPr lang="en-US"/>
          </a:p>
        </p:txBody>
      </p:sp>
      <p:sp>
        <p:nvSpPr>
          <p:cNvPr id="499714" name="Rectangle 2"/>
          <p:cNvSpPr>
            <a:spLocks noGrp="1"/>
          </p:cNvSpPr>
          <p:nvPr>
            <p:ph type="body" idx="4294967295"/>
          </p:nvPr>
        </p:nvSpPr>
        <p:spPr>
          <a:xfrm>
            <a:off x="0" y="1587500"/>
            <a:ext cx="9144000" cy="5270500"/>
          </a:xfrm>
        </p:spPr>
        <p:txBody>
          <a:bodyPr>
            <a:normAutofit fontScale="92500" lnSpcReduction="10000"/>
          </a:bodyPr>
          <a:lstStyle/>
          <a:p>
            <a:pPr>
              <a:lnSpc>
                <a:spcPct val="90000"/>
              </a:lnSpc>
            </a:pPr>
            <a:r>
              <a:rPr lang="en-US" dirty="0" smtClean="0">
                <a:latin typeface="Tw Cen MT" pitchFamily="34" charset="0"/>
              </a:rPr>
              <a:t>Jimmy compares expected profit under two techniques.</a:t>
            </a:r>
          </a:p>
          <a:p>
            <a:pPr>
              <a:lnSpc>
                <a:spcPct val="90000"/>
              </a:lnSpc>
            </a:pPr>
            <a:endParaRPr lang="en-US" dirty="0" smtClean="0">
              <a:latin typeface="Tw Cen MT" pitchFamily="34" charset="0"/>
            </a:endParaRPr>
          </a:p>
          <a:p>
            <a:pPr>
              <a:lnSpc>
                <a:spcPct val="90000"/>
              </a:lnSpc>
            </a:pPr>
            <a:r>
              <a:rPr lang="en-US" dirty="0" smtClean="0">
                <a:latin typeface="Tw Cen MT" pitchFamily="34" charset="0"/>
              </a:rPr>
              <a:t>Recall, in general, E(Profit) is:</a:t>
            </a:r>
          </a:p>
          <a:p>
            <a:pPr>
              <a:lnSpc>
                <a:spcPct val="90000"/>
              </a:lnSpc>
              <a:buFont typeface="Wingdings" pitchFamily="2" charset="2"/>
              <a:buNone/>
            </a:pPr>
            <a:r>
              <a:rPr lang="en-US" sz="2500" dirty="0" smtClean="0">
                <a:latin typeface="Tw Cen MT" pitchFamily="34" charset="0"/>
              </a:rPr>
              <a:t>E(Profit) = Pr(Success)*(Profit if success) + Pr(Fail)*(Profit if fail)</a:t>
            </a:r>
          </a:p>
          <a:p>
            <a:pPr>
              <a:lnSpc>
                <a:spcPct val="90000"/>
              </a:lnSpc>
              <a:buFont typeface="Wingdings" pitchFamily="2" charset="2"/>
              <a:buNone/>
            </a:pPr>
            <a:endParaRPr lang="en-US" sz="2500" dirty="0" smtClean="0">
              <a:latin typeface="Tw Cen MT" pitchFamily="34" charset="0"/>
            </a:endParaRPr>
          </a:p>
          <a:p>
            <a:pPr>
              <a:lnSpc>
                <a:spcPct val="90000"/>
              </a:lnSpc>
            </a:pPr>
            <a:r>
              <a:rPr lang="en-US" dirty="0" smtClean="0">
                <a:latin typeface="Tw Cen MT" pitchFamily="34" charset="0"/>
              </a:rPr>
              <a:t>If he chooses Regular Peanuts (RP):</a:t>
            </a:r>
          </a:p>
          <a:p>
            <a:pPr lvl="1">
              <a:lnSpc>
                <a:spcPct val="90000"/>
              </a:lnSpc>
            </a:pPr>
            <a:r>
              <a:rPr lang="en-US" dirty="0" smtClean="0">
                <a:latin typeface="Tw Cen MT" pitchFamily="34" charset="0"/>
              </a:rPr>
              <a:t>E(</a:t>
            </a:r>
            <a:r>
              <a:rPr lang="en-US" dirty="0" err="1" smtClean="0">
                <a:latin typeface="Tw Cen MT" pitchFamily="34" charset="0"/>
              </a:rPr>
              <a:t>Profit|RP</a:t>
            </a:r>
            <a:r>
              <a:rPr lang="en-US" dirty="0" smtClean="0">
                <a:latin typeface="Tw Cen MT" pitchFamily="34" charset="0"/>
              </a:rPr>
              <a:t>) = 1,200 – (1+</a:t>
            </a:r>
            <a:r>
              <a:rPr lang="en-US" i="1" dirty="0" smtClean="0">
                <a:latin typeface="Tw Cen MT" pitchFamily="34" charset="0"/>
              </a:rPr>
              <a:t>i</a:t>
            </a:r>
            <a:r>
              <a:rPr lang="en-US" dirty="0" smtClean="0">
                <a:latin typeface="Tw Cen MT" pitchFamily="34" charset="0"/>
              </a:rPr>
              <a:t>)*1,000 = 200 – 1,000</a:t>
            </a:r>
            <a:r>
              <a:rPr lang="en-US" i="1" dirty="0" smtClean="0">
                <a:latin typeface="Tw Cen MT" pitchFamily="34" charset="0"/>
              </a:rPr>
              <a:t>i</a:t>
            </a:r>
          </a:p>
          <a:p>
            <a:pPr lvl="1">
              <a:lnSpc>
                <a:spcPct val="90000"/>
              </a:lnSpc>
            </a:pPr>
            <a:endParaRPr lang="en-US" i="1" dirty="0" smtClean="0">
              <a:latin typeface="Tw Cen MT" pitchFamily="34" charset="0"/>
            </a:endParaRPr>
          </a:p>
          <a:p>
            <a:pPr>
              <a:lnSpc>
                <a:spcPct val="90000"/>
              </a:lnSpc>
            </a:pPr>
            <a:r>
              <a:rPr lang="en-US" dirty="0" smtClean="0">
                <a:latin typeface="Tw Cen MT" pitchFamily="34" charset="0"/>
              </a:rPr>
              <a:t> If he chooses Salted Peanuts (SP):</a:t>
            </a:r>
          </a:p>
          <a:p>
            <a:pPr lvl="1">
              <a:lnSpc>
                <a:spcPct val="90000"/>
              </a:lnSpc>
            </a:pPr>
            <a:r>
              <a:rPr lang="en-US" dirty="0" smtClean="0">
                <a:latin typeface="Tw Cen MT" pitchFamily="34" charset="0"/>
              </a:rPr>
              <a:t>E(</a:t>
            </a:r>
            <a:r>
              <a:rPr lang="en-US" dirty="0" err="1" smtClean="0">
                <a:latin typeface="Tw Cen MT" pitchFamily="34" charset="0"/>
              </a:rPr>
              <a:t>Profit|SP</a:t>
            </a:r>
            <a:r>
              <a:rPr lang="en-US" dirty="0" smtClean="0">
                <a:latin typeface="Tw Cen MT" pitchFamily="34" charset="0"/>
              </a:rPr>
              <a:t>) = .2*[2,000 – (1+</a:t>
            </a:r>
            <a:r>
              <a:rPr lang="en-US" i="1" dirty="0" smtClean="0">
                <a:latin typeface="Tw Cen MT" pitchFamily="34" charset="0"/>
              </a:rPr>
              <a:t>i</a:t>
            </a:r>
            <a:r>
              <a:rPr lang="en-US" dirty="0" smtClean="0">
                <a:latin typeface="Tw Cen MT" pitchFamily="34" charset="0"/>
              </a:rPr>
              <a:t>)*1,000] + .8*0</a:t>
            </a:r>
          </a:p>
          <a:p>
            <a:pPr lvl="1">
              <a:lnSpc>
                <a:spcPct val="90000"/>
              </a:lnSpc>
            </a:pPr>
            <a:r>
              <a:rPr lang="en-US" dirty="0" smtClean="0">
                <a:latin typeface="Tw Cen MT" pitchFamily="34" charset="0"/>
              </a:rPr>
              <a:t>E(</a:t>
            </a:r>
            <a:r>
              <a:rPr lang="en-US" dirty="0" err="1" smtClean="0">
                <a:latin typeface="Tw Cen MT" pitchFamily="34" charset="0"/>
              </a:rPr>
              <a:t>Profit|SP</a:t>
            </a:r>
            <a:r>
              <a:rPr lang="en-US" dirty="0" smtClean="0">
                <a:latin typeface="Tw Cen MT" pitchFamily="34" charset="0"/>
              </a:rPr>
              <a:t>) = 400 – (1+</a:t>
            </a:r>
            <a:r>
              <a:rPr lang="en-US" i="1" dirty="0" smtClean="0">
                <a:latin typeface="Tw Cen MT" pitchFamily="34" charset="0"/>
              </a:rPr>
              <a:t>i</a:t>
            </a:r>
            <a:r>
              <a:rPr lang="en-US" dirty="0" smtClean="0">
                <a:latin typeface="Tw Cen MT" pitchFamily="34" charset="0"/>
              </a:rPr>
              <a:t>)*200 = 200 – 200</a:t>
            </a:r>
            <a:r>
              <a:rPr lang="en-US" i="1" dirty="0" smtClean="0">
                <a:latin typeface="Tw Cen MT" pitchFamily="34" charset="0"/>
              </a:rPr>
              <a:t>i</a:t>
            </a:r>
          </a:p>
          <a:p>
            <a:pPr lvl="1">
              <a:lnSpc>
                <a:spcPct val="90000"/>
              </a:lnSpc>
            </a:pPr>
            <a:endParaRPr lang="en-US" i="1" dirty="0" smtClean="0">
              <a:latin typeface="Tw Cen MT" pitchFamily="34" charset="0"/>
            </a:endParaRPr>
          </a:p>
          <a:p>
            <a:pPr>
              <a:lnSpc>
                <a:spcPct val="90000"/>
              </a:lnSpc>
            </a:pPr>
            <a:r>
              <a:rPr lang="en-US" dirty="0" smtClean="0">
                <a:latin typeface="Tw Cen MT" pitchFamily="34" charset="0"/>
              </a:rPr>
              <a:t>So, Jimmy will always choose SP!</a:t>
            </a:r>
          </a:p>
          <a:p>
            <a:pPr>
              <a:lnSpc>
                <a:spcPct val="90000"/>
              </a:lnSpc>
            </a:pPr>
            <a:endParaRPr lang="en-US" dirty="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97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97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971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971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971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971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971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99714">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9971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9714" grpId="0" build="p" bldLvl="2" autoUpdateAnimBg="0"/>
    </p:bld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1B39FE5D-A244-41BB-91FB-33550A58F4A5}" type="slidenum">
              <a:rPr lang="en-US"/>
              <a:pPr>
                <a:defRPr/>
              </a:pPr>
              <a:t>34</a:t>
            </a:fld>
            <a:endParaRPr lang="en-US"/>
          </a:p>
        </p:txBody>
      </p:sp>
      <p:sp>
        <p:nvSpPr>
          <p:cNvPr id="500738" name="Rectangle 2"/>
          <p:cNvSpPr>
            <a:spLocks noGrp="1"/>
          </p:cNvSpPr>
          <p:nvPr>
            <p:ph type="body" idx="4294967295"/>
          </p:nvPr>
        </p:nvSpPr>
        <p:spPr>
          <a:xfrm>
            <a:off x="1" y="1612900"/>
            <a:ext cx="8686800" cy="5245100"/>
          </a:xfrm>
        </p:spPr>
        <p:txBody>
          <a:bodyPr>
            <a:normAutofit lnSpcReduction="10000"/>
          </a:bodyPr>
          <a:lstStyle/>
          <a:p>
            <a:pPr>
              <a:lnSpc>
                <a:spcPct val="90000"/>
              </a:lnSpc>
            </a:pPr>
            <a:r>
              <a:rPr lang="en-US" b="1" i="1" dirty="0" smtClean="0">
                <a:latin typeface="Tw Cen MT" pitchFamily="34" charset="0"/>
              </a:rPr>
              <a:t>Knowing this</a:t>
            </a:r>
            <a:r>
              <a:rPr lang="en-US" dirty="0" smtClean="0">
                <a:latin typeface="Tw Cen MT" pitchFamily="34" charset="0"/>
              </a:rPr>
              <a:t>, what do you, the lender, do?</a:t>
            </a:r>
          </a:p>
          <a:p>
            <a:pPr>
              <a:lnSpc>
                <a:spcPct val="90000"/>
              </a:lnSpc>
            </a:pPr>
            <a:r>
              <a:rPr lang="en-US" dirty="0" smtClean="0">
                <a:latin typeface="Tw Cen MT" pitchFamily="34" charset="0"/>
              </a:rPr>
              <a:t>Well, let’s see what the lender’s profit looks like:</a:t>
            </a:r>
          </a:p>
          <a:p>
            <a:pPr lvl="1">
              <a:lnSpc>
                <a:spcPct val="90000"/>
              </a:lnSpc>
            </a:pPr>
            <a:r>
              <a:rPr lang="en-US" sz="2800" dirty="0" smtClean="0">
                <a:latin typeface="Tw Cen MT" pitchFamily="34" charset="0"/>
                <a:cs typeface="Times New Roman" pitchFamily="18" charset="0"/>
                <a:sym typeface="Wingdings" pitchFamily="2" charset="2"/>
              </a:rPr>
              <a:t>E(</a:t>
            </a:r>
            <a:r>
              <a:rPr lang="el-GR" sz="2800" dirty="0" smtClean="0">
                <a:latin typeface="Tw Cen MT" pitchFamily="34" charset="0"/>
                <a:cs typeface="Times New Roman" pitchFamily="18" charset="0"/>
              </a:rPr>
              <a:t>π</a:t>
            </a:r>
            <a:r>
              <a:rPr lang="en-US" sz="2800" dirty="0" smtClean="0">
                <a:latin typeface="Tw Cen MT" pitchFamily="34" charset="0"/>
                <a:cs typeface="Times New Roman" pitchFamily="18" charset="0"/>
              </a:rPr>
              <a:t>|SP) = </a:t>
            </a:r>
            <a:r>
              <a:rPr lang="en-US" sz="2800" dirty="0" smtClean="0">
                <a:latin typeface="Tw Cen MT" pitchFamily="34" charset="0"/>
              </a:rPr>
              <a:t>E(</a:t>
            </a:r>
            <a:r>
              <a:rPr lang="en-US" sz="2800" dirty="0" err="1" smtClean="0">
                <a:latin typeface="Tw Cen MT" pitchFamily="34" charset="0"/>
              </a:rPr>
              <a:t>Repayment|SP</a:t>
            </a:r>
            <a:r>
              <a:rPr lang="en-US" sz="2800" dirty="0" smtClean="0">
                <a:latin typeface="Tw Cen MT" pitchFamily="34" charset="0"/>
              </a:rPr>
              <a:t>)</a:t>
            </a:r>
            <a:r>
              <a:rPr lang="en-US" sz="2800" dirty="0" smtClean="0">
                <a:latin typeface="Tw Cen MT" pitchFamily="34" charset="0"/>
                <a:cs typeface="Times New Roman" pitchFamily="18" charset="0"/>
              </a:rPr>
              <a:t> – 1,000</a:t>
            </a:r>
          </a:p>
          <a:p>
            <a:pPr lvl="1">
              <a:lnSpc>
                <a:spcPct val="90000"/>
              </a:lnSpc>
            </a:pPr>
            <a:r>
              <a:rPr lang="en-US" sz="2400" dirty="0" smtClean="0">
                <a:latin typeface="Tw Cen MT" pitchFamily="34" charset="0"/>
                <a:cs typeface="Times New Roman" pitchFamily="18" charset="0"/>
                <a:sym typeface="Wingdings" pitchFamily="2" charset="2"/>
              </a:rPr>
              <a:t>E(</a:t>
            </a:r>
            <a:r>
              <a:rPr lang="el-GR" sz="2400" dirty="0" smtClean="0">
                <a:latin typeface="Tw Cen MT" pitchFamily="34" charset="0"/>
                <a:cs typeface="Times New Roman" pitchFamily="18" charset="0"/>
              </a:rPr>
              <a:t>π</a:t>
            </a:r>
            <a:r>
              <a:rPr lang="en-US" sz="2400" dirty="0" smtClean="0">
                <a:latin typeface="Tw Cen MT" pitchFamily="34" charset="0"/>
                <a:cs typeface="Times New Roman" pitchFamily="18" charset="0"/>
              </a:rPr>
              <a:t>|SP)</a:t>
            </a:r>
            <a:r>
              <a:rPr lang="en-US" dirty="0" smtClean="0">
                <a:latin typeface="Tw Cen MT" pitchFamily="34" charset="0"/>
              </a:rPr>
              <a:t> = .2*(1+</a:t>
            </a:r>
            <a:r>
              <a:rPr lang="en-US" i="1" dirty="0" smtClean="0">
                <a:latin typeface="Tw Cen MT" pitchFamily="34" charset="0"/>
              </a:rPr>
              <a:t>i</a:t>
            </a:r>
            <a:r>
              <a:rPr lang="en-US" dirty="0" smtClean="0">
                <a:latin typeface="Tw Cen MT" pitchFamily="34" charset="0"/>
              </a:rPr>
              <a:t>)*1,000 + .8*0 - 1,000</a:t>
            </a:r>
          </a:p>
          <a:p>
            <a:pPr lvl="1">
              <a:lnSpc>
                <a:spcPct val="90000"/>
              </a:lnSpc>
            </a:pPr>
            <a:r>
              <a:rPr lang="en-US" sz="2800" dirty="0" smtClean="0">
                <a:latin typeface="Tw Cen MT" pitchFamily="34" charset="0"/>
                <a:cs typeface="Times New Roman" pitchFamily="18" charset="0"/>
                <a:sym typeface="Wingdings" pitchFamily="2" charset="2"/>
              </a:rPr>
              <a:t>E(</a:t>
            </a:r>
            <a:r>
              <a:rPr lang="el-GR" sz="2800" dirty="0" smtClean="0">
                <a:latin typeface="Tw Cen MT" pitchFamily="34" charset="0"/>
                <a:cs typeface="Times New Roman" pitchFamily="18" charset="0"/>
              </a:rPr>
              <a:t>π</a:t>
            </a:r>
            <a:r>
              <a:rPr lang="en-US" sz="2800" dirty="0" smtClean="0">
                <a:latin typeface="Tw Cen MT" pitchFamily="34" charset="0"/>
                <a:cs typeface="Times New Roman" pitchFamily="18" charset="0"/>
              </a:rPr>
              <a:t>|SP) = </a:t>
            </a:r>
            <a:r>
              <a:rPr lang="en-US" dirty="0" smtClean="0">
                <a:latin typeface="Tw Cen MT" pitchFamily="34" charset="0"/>
              </a:rPr>
              <a:t>200*(1+</a:t>
            </a:r>
            <a:r>
              <a:rPr lang="en-US" i="1" dirty="0" smtClean="0">
                <a:latin typeface="Tw Cen MT" pitchFamily="34" charset="0"/>
              </a:rPr>
              <a:t>i</a:t>
            </a:r>
            <a:r>
              <a:rPr lang="en-US" dirty="0" smtClean="0">
                <a:latin typeface="Tw Cen MT" pitchFamily="34" charset="0"/>
              </a:rPr>
              <a:t>) - 1,000</a:t>
            </a:r>
          </a:p>
          <a:p>
            <a:pPr>
              <a:lnSpc>
                <a:spcPct val="90000"/>
              </a:lnSpc>
            </a:pPr>
            <a:r>
              <a:rPr lang="en-US" dirty="0" smtClean="0">
                <a:latin typeface="Tw Cen MT" pitchFamily="34" charset="0"/>
                <a:sym typeface="Wingdings" pitchFamily="2" charset="2"/>
              </a:rPr>
              <a:t>So what interest rate must you charge to break even?</a:t>
            </a:r>
          </a:p>
          <a:p>
            <a:pPr lvl="1">
              <a:lnSpc>
                <a:spcPct val="90000"/>
              </a:lnSpc>
            </a:pPr>
            <a:r>
              <a:rPr lang="en-US" sz="2800" dirty="0" smtClean="0">
                <a:latin typeface="Tw Cen MT" pitchFamily="34" charset="0"/>
                <a:cs typeface="Times New Roman" pitchFamily="18" charset="0"/>
                <a:sym typeface="Wingdings" pitchFamily="2" charset="2"/>
              </a:rPr>
              <a:t>Set E(</a:t>
            </a:r>
            <a:r>
              <a:rPr lang="el-GR" sz="2800" dirty="0" smtClean="0">
                <a:latin typeface="Tw Cen MT" pitchFamily="34" charset="0"/>
                <a:cs typeface="Times New Roman" pitchFamily="18" charset="0"/>
              </a:rPr>
              <a:t>π</a:t>
            </a:r>
            <a:r>
              <a:rPr lang="en-US" sz="2800" dirty="0" smtClean="0">
                <a:latin typeface="Tw Cen MT" pitchFamily="34" charset="0"/>
                <a:cs typeface="Times New Roman" pitchFamily="18" charset="0"/>
              </a:rPr>
              <a:t>|SP) = 0:</a:t>
            </a:r>
          </a:p>
          <a:p>
            <a:pPr lvl="1">
              <a:lnSpc>
                <a:spcPct val="90000"/>
              </a:lnSpc>
            </a:pPr>
            <a:r>
              <a:rPr lang="en-US" dirty="0" smtClean="0">
                <a:latin typeface="Tw Cen MT" pitchFamily="34" charset="0"/>
              </a:rPr>
              <a:t>200*(1+</a:t>
            </a:r>
            <a:r>
              <a:rPr lang="en-US" i="1" dirty="0" smtClean="0">
                <a:latin typeface="Tw Cen MT" pitchFamily="34" charset="0"/>
              </a:rPr>
              <a:t>i</a:t>
            </a:r>
            <a:r>
              <a:rPr lang="en-US" dirty="0" smtClean="0">
                <a:latin typeface="Tw Cen MT" pitchFamily="34" charset="0"/>
              </a:rPr>
              <a:t>) - 1,000 = 0 </a:t>
            </a:r>
            <a:r>
              <a:rPr lang="en-US" dirty="0" smtClean="0">
                <a:latin typeface="Tw Cen MT" pitchFamily="34" charset="0"/>
                <a:sym typeface="Wingdings" pitchFamily="2" charset="2"/>
              </a:rPr>
              <a:t> 1+i = 5  </a:t>
            </a:r>
            <a:r>
              <a:rPr lang="en-US" dirty="0" err="1" smtClean="0">
                <a:latin typeface="Tw Cen MT" pitchFamily="34" charset="0"/>
                <a:sym typeface="Wingdings" pitchFamily="2" charset="2"/>
              </a:rPr>
              <a:t>i</a:t>
            </a:r>
            <a:r>
              <a:rPr lang="en-US" dirty="0" smtClean="0">
                <a:latin typeface="Tw Cen MT" pitchFamily="34" charset="0"/>
                <a:sym typeface="Wingdings" pitchFamily="2" charset="2"/>
              </a:rPr>
              <a:t> = 4</a:t>
            </a:r>
            <a:endParaRPr lang="en-US" dirty="0" smtClean="0">
              <a:latin typeface="Tw Cen MT" pitchFamily="34" charset="0"/>
            </a:endParaRPr>
          </a:p>
          <a:p>
            <a:pPr>
              <a:lnSpc>
                <a:spcPct val="90000"/>
              </a:lnSpc>
            </a:pPr>
            <a:r>
              <a:rPr lang="en-US" dirty="0" smtClean="0">
                <a:latin typeface="Tw Cen MT" pitchFamily="34" charset="0"/>
                <a:sym typeface="Wingdings" pitchFamily="2" charset="2"/>
              </a:rPr>
              <a:t>So, you must charge 400% to break even</a:t>
            </a:r>
          </a:p>
          <a:p>
            <a:pPr>
              <a:lnSpc>
                <a:spcPct val="90000"/>
              </a:lnSpc>
            </a:pPr>
            <a:r>
              <a:rPr lang="en-US" dirty="0" smtClean="0">
                <a:latin typeface="Tw Cen MT" pitchFamily="34" charset="0"/>
                <a:sym typeface="Wingdings" pitchFamily="2" charset="2"/>
              </a:rPr>
              <a:t>Would Jimmy want this loan?</a:t>
            </a:r>
          </a:p>
          <a:p>
            <a:pPr>
              <a:lnSpc>
                <a:spcPct val="90000"/>
              </a:lnSpc>
            </a:pPr>
            <a:r>
              <a:rPr lang="en-US" dirty="0" smtClean="0">
                <a:latin typeface="Tw Cen MT" pitchFamily="34" charset="0"/>
                <a:sym typeface="Wingdings" pitchFamily="2" charset="2"/>
              </a:rPr>
              <a:t>E(</a:t>
            </a:r>
            <a:r>
              <a:rPr lang="en-US" dirty="0" err="1" smtClean="0">
                <a:latin typeface="Tw Cen MT" pitchFamily="34" charset="0"/>
                <a:sym typeface="Wingdings" pitchFamily="2" charset="2"/>
              </a:rPr>
              <a:t>Profit|SP</a:t>
            </a:r>
            <a:r>
              <a:rPr lang="en-US" dirty="0" smtClean="0">
                <a:latin typeface="Tw Cen MT" pitchFamily="34" charset="0"/>
                <a:sym typeface="Wingdings" pitchFamily="2" charset="2"/>
              </a:rPr>
              <a:t>) = .2*[2,000 – (1+4)*1,000] = -600</a:t>
            </a:r>
          </a:p>
          <a:p>
            <a:pPr>
              <a:lnSpc>
                <a:spcPct val="90000"/>
              </a:lnSpc>
            </a:pPr>
            <a:r>
              <a:rPr lang="en-US" dirty="0" smtClean="0">
                <a:latin typeface="Tw Cen MT" pitchFamily="34" charset="0"/>
                <a:sym typeface="Wingdings" pitchFamily="2" charset="2"/>
              </a:rPr>
              <a:t>Again, that’s a problem.  Loan market collapses.</a:t>
            </a:r>
            <a:endParaRPr lang="en-US" dirty="0" smtClean="0">
              <a:latin typeface="Tw Cen MT" pitchFamily="34" charset="0"/>
            </a:endParaRPr>
          </a:p>
        </p:txBody>
      </p:sp>
      <p:sp>
        <p:nvSpPr>
          <p:cNvPr id="500739" name="Rectangle 3"/>
          <p:cNvSpPr>
            <a:spLocks noGrp="1"/>
          </p:cNvSpPr>
          <p:nvPr>
            <p:ph type="title" idx="4294967295"/>
          </p:nvPr>
        </p:nvSpPr>
        <p:spPr/>
        <p:txBody>
          <a:bodyPr/>
          <a:lstStyle/>
          <a:p>
            <a:r>
              <a:rPr lang="en-US" smtClean="0">
                <a:latin typeface="Tw Cen MT" pitchFamily="34" charset="0"/>
              </a:rPr>
              <a:t>Back to the lender’s decision…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073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073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50073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50073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500738">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500738">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50073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500738">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500738">
                                            <p:txEl>
                                              <p:pRg st="8" end="8"/>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500738">
                                            <p:txEl>
                                              <p:pRg st="9" end="9"/>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499"/>
                                          </p:stCondLst>
                                        </p:cTn>
                                        <p:tgtEl>
                                          <p:spTgt spid="500738">
                                            <p:txEl>
                                              <p:pRg st="10" end="1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499"/>
                                          </p:stCondLst>
                                        </p:cTn>
                                        <p:tgtEl>
                                          <p:spTgt spid="500738">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0738" grpId="0" build="p"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70FAB951-F5CF-4082-A0A8-F8C824EEC933}" type="slidenum">
              <a:rPr lang="en-US"/>
              <a:pPr>
                <a:defRPr/>
              </a:pPr>
              <a:t>35</a:t>
            </a:fld>
            <a:endParaRPr lang="en-US"/>
          </a:p>
        </p:txBody>
      </p:sp>
      <p:sp>
        <p:nvSpPr>
          <p:cNvPr id="501762" name="Rectangle 2"/>
          <p:cNvSpPr>
            <a:spLocks noGrp="1"/>
          </p:cNvSpPr>
          <p:nvPr>
            <p:ph type="title" idx="4294967295"/>
          </p:nvPr>
        </p:nvSpPr>
        <p:spPr>
          <a:xfrm>
            <a:off x="533400" y="228600"/>
            <a:ext cx="7772400" cy="762000"/>
          </a:xfrm>
        </p:spPr>
        <p:txBody>
          <a:bodyPr/>
          <a:lstStyle/>
          <a:p>
            <a:pPr algn="ctr"/>
            <a:r>
              <a:rPr lang="en-US" smtClean="0">
                <a:latin typeface="Tw Cen MT" pitchFamily="34" charset="0"/>
              </a:rPr>
              <a:t>Summary of Moral Hazard</a:t>
            </a:r>
          </a:p>
        </p:txBody>
      </p:sp>
      <p:sp>
        <p:nvSpPr>
          <p:cNvPr id="501763" name="Rectangle 3"/>
          <p:cNvSpPr>
            <a:spLocks noGrp="1"/>
          </p:cNvSpPr>
          <p:nvPr>
            <p:ph type="body" idx="4294967295"/>
          </p:nvPr>
        </p:nvSpPr>
        <p:spPr>
          <a:xfrm>
            <a:off x="368300" y="1676400"/>
            <a:ext cx="8432800" cy="4648200"/>
          </a:xfrm>
        </p:spPr>
        <p:txBody>
          <a:bodyPr/>
          <a:lstStyle/>
          <a:p>
            <a:pPr>
              <a:lnSpc>
                <a:spcPct val="90000"/>
              </a:lnSpc>
            </a:pPr>
            <a:r>
              <a:rPr lang="en-US" sz="2800" smtClean="0">
                <a:latin typeface="Tw Cen MT" pitchFamily="34" charset="0"/>
              </a:rPr>
              <a:t>Borrowers have greater information than lender.</a:t>
            </a:r>
          </a:p>
          <a:p>
            <a:pPr>
              <a:lnSpc>
                <a:spcPct val="90000"/>
              </a:lnSpc>
            </a:pPr>
            <a:r>
              <a:rPr lang="en-US" sz="2800" smtClean="0">
                <a:latin typeface="Tw Cen MT" pitchFamily="34" charset="0"/>
              </a:rPr>
              <a:t>Specifically, they know their “actions”.</a:t>
            </a:r>
          </a:p>
          <a:p>
            <a:pPr>
              <a:lnSpc>
                <a:spcPct val="90000"/>
              </a:lnSpc>
            </a:pPr>
            <a:r>
              <a:rPr lang="en-US" sz="2800" smtClean="0">
                <a:latin typeface="Tw Cen MT" pitchFamily="34" charset="0"/>
              </a:rPr>
              <a:t>Borrower may take action that lender doesn’t like (e.g. riskier technique).</a:t>
            </a:r>
          </a:p>
          <a:p>
            <a:pPr>
              <a:lnSpc>
                <a:spcPct val="90000"/>
              </a:lnSpc>
            </a:pPr>
            <a:r>
              <a:rPr lang="en-US" sz="2800" smtClean="0">
                <a:latin typeface="Tw Cen MT" pitchFamily="34" charset="0"/>
              </a:rPr>
              <a:t>Lender knows this and may charge high </a:t>
            </a:r>
            <a:r>
              <a:rPr lang="en-US" sz="2800" i="1" smtClean="0">
                <a:latin typeface="Tw Cen MT" pitchFamily="34" charset="0"/>
              </a:rPr>
              <a:t>i.</a:t>
            </a:r>
          </a:p>
          <a:p>
            <a:pPr>
              <a:lnSpc>
                <a:spcPct val="90000"/>
              </a:lnSpc>
            </a:pPr>
            <a:r>
              <a:rPr lang="en-US" sz="2800" smtClean="0">
                <a:latin typeface="Tw Cen MT" pitchFamily="34" charset="0"/>
              </a:rPr>
              <a:t>If </a:t>
            </a:r>
            <a:r>
              <a:rPr lang="en-US" sz="2800" i="1" smtClean="0">
                <a:latin typeface="Tw Cen MT" pitchFamily="34" charset="0"/>
              </a:rPr>
              <a:t>i</a:t>
            </a:r>
            <a:r>
              <a:rPr lang="en-US" sz="2800" smtClean="0">
                <a:latin typeface="Tw Cen MT" pitchFamily="34" charset="0"/>
              </a:rPr>
              <a:t> is too high, market collapses.</a:t>
            </a:r>
          </a:p>
          <a:p>
            <a:pPr>
              <a:lnSpc>
                <a:spcPct val="90000"/>
              </a:lnSpc>
            </a:pPr>
            <a:r>
              <a:rPr lang="en-US" sz="2800" smtClean="0">
                <a:latin typeface="Tw Cen MT" pitchFamily="34" charset="0"/>
              </a:rPr>
              <a:t>Market Failure!!  Profitable investments aren’t made.</a:t>
            </a:r>
          </a:p>
          <a:p>
            <a:pPr>
              <a:lnSpc>
                <a:spcPct val="90000"/>
              </a:lnSpc>
            </a:pPr>
            <a:r>
              <a:rPr lang="en-US" sz="2800" smtClean="0">
                <a:latin typeface="Tw Cen MT" pitchFamily="34" charset="0"/>
              </a:rPr>
              <a:t>What would happen if there were “Symmetric” information?</a:t>
            </a:r>
          </a:p>
          <a:p>
            <a:pPr>
              <a:lnSpc>
                <a:spcPct val="90000"/>
              </a:lnSpc>
            </a:pPr>
            <a:endParaRPr lang="en-US" sz="280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7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17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017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017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0176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0176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0176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63" grpId="0" build="p"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4554CB3E-ECE5-4E0B-9318-C5A59DB8407B}" type="slidenum">
              <a:rPr lang="en-US"/>
              <a:pPr>
                <a:defRPr/>
              </a:pPr>
              <a:t>36</a:t>
            </a:fld>
            <a:endParaRPr lang="en-US"/>
          </a:p>
        </p:txBody>
      </p:sp>
      <p:sp>
        <p:nvSpPr>
          <p:cNvPr id="517122" name="Rectangle 2"/>
          <p:cNvSpPr>
            <a:spLocks noGrp="1"/>
          </p:cNvSpPr>
          <p:nvPr>
            <p:ph type="title" idx="4294967295"/>
          </p:nvPr>
        </p:nvSpPr>
        <p:spPr>
          <a:xfrm>
            <a:off x="295275" y="1647825"/>
            <a:ext cx="8229600" cy="2514600"/>
          </a:xfrm>
        </p:spPr>
        <p:txBody>
          <a:bodyPr/>
          <a:lstStyle/>
          <a:p>
            <a:pPr algn="ctr"/>
            <a:r>
              <a:rPr lang="en-US" sz="4000" smtClean="0">
                <a:latin typeface="Tw Cen MT" pitchFamily="34" charset="0"/>
              </a:rPr>
              <a:t>Part II: Institutional and Policy Responses to Asymmetric Information</a:t>
            </a:r>
          </a:p>
        </p:txBody>
      </p:sp>
    </p:spTree>
    <p:extLst>
      <p:ext uri="{BB962C8B-B14F-4D97-AF65-F5344CB8AC3E}">
        <p14:creationId xmlns:p14="http://schemas.microsoft.com/office/powerpoint/2010/main" val="412784688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69E6592-D2DE-4E4E-8D76-6C8935E05A6B}" type="slidenum">
              <a:rPr lang="en-US"/>
              <a:pPr>
                <a:defRPr/>
              </a:pPr>
              <a:t>37</a:t>
            </a:fld>
            <a:endParaRPr lang="en-US"/>
          </a:p>
        </p:txBody>
      </p:sp>
      <p:sp>
        <p:nvSpPr>
          <p:cNvPr id="518146" name="Rectangle 2"/>
          <p:cNvSpPr>
            <a:spLocks noGrp="1"/>
          </p:cNvSpPr>
          <p:nvPr>
            <p:ph type="title" idx="4294967295"/>
          </p:nvPr>
        </p:nvSpPr>
        <p:spPr/>
        <p:txBody>
          <a:bodyPr/>
          <a:lstStyle/>
          <a:p>
            <a:pPr algn="ctr"/>
            <a:r>
              <a:rPr lang="en-US" sz="3600" smtClean="0">
                <a:latin typeface="Tw Cen MT" pitchFamily="34" charset="0"/>
              </a:rPr>
              <a:t>How do lenders deal with Asymmetric Information? (Hoff and Stiglitz)</a:t>
            </a:r>
          </a:p>
        </p:txBody>
      </p:sp>
      <p:sp>
        <p:nvSpPr>
          <p:cNvPr id="518147" name="Rectangle 3"/>
          <p:cNvSpPr>
            <a:spLocks noGrp="1" noChangeArrowheads="1"/>
          </p:cNvSpPr>
          <p:nvPr>
            <p:ph type="body" idx="4294967295"/>
          </p:nvPr>
        </p:nvSpPr>
        <p:spPr>
          <a:xfrm>
            <a:off x="228600" y="1676400"/>
            <a:ext cx="8696325" cy="4525963"/>
          </a:xfrm>
          <a:noFill/>
        </p:spPr>
        <p:txBody>
          <a:bodyPr/>
          <a:lstStyle/>
          <a:p>
            <a:r>
              <a:rPr lang="en-US" sz="2700" b="1" i="1" u="sng" smtClean="0">
                <a:latin typeface="Tw Cen MT" pitchFamily="34" charset="0"/>
              </a:rPr>
              <a:t>Indirect Mechanisms</a:t>
            </a:r>
            <a:r>
              <a:rPr lang="en-US" sz="2700" smtClean="0">
                <a:latin typeface="Tw Cen MT" pitchFamily="34" charset="0"/>
              </a:rPr>
              <a:t> (IM):  Contractual terms that provide incentives to potential loan applicants and borrowers in a way that reduces MH and AS.</a:t>
            </a:r>
          </a:p>
          <a:p>
            <a:pPr>
              <a:buFont typeface="Wingdings" pitchFamily="2" charset="2"/>
              <a:buNone/>
            </a:pPr>
            <a:endParaRPr lang="en-US" sz="2700" smtClean="0">
              <a:latin typeface="Tw Cen MT" pitchFamily="34" charset="0"/>
            </a:endParaRPr>
          </a:p>
          <a:p>
            <a:r>
              <a:rPr lang="en-US" sz="2700" b="1" i="1" u="sng" smtClean="0">
                <a:latin typeface="Tw Cen MT" pitchFamily="34" charset="0"/>
              </a:rPr>
              <a:t>Direct Mechanisms</a:t>
            </a:r>
            <a:r>
              <a:rPr lang="en-US" sz="2700" smtClean="0">
                <a:latin typeface="Tw Cen MT" pitchFamily="34" charset="0"/>
              </a:rPr>
              <a:t> (DM):  Actions taken by lenders to minimize MH and AS by directly addressing information asymmetries.</a:t>
            </a:r>
          </a:p>
        </p:txBody>
      </p:sp>
    </p:spTree>
    <p:extLst>
      <p:ext uri="{BB962C8B-B14F-4D97-AF65-F5344CB8AC3E}">
        <p14:creationId xmlns:p14="http://schemas.microsoft.com/office/powerpoint/2010/main" val="2425120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814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8147">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8147"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D000AB27-939C-4178-99F4-D3CC3BD5A463}" type="slidenum">
              <a:rPr lang="en-US"/>
              <a:pPr>
                <a:defRPr/>
              </a:pPr>
              <a:t>38</a:t>
            </a:fld>
            <a:endParaRPr lang="en-US"/>
          </a:p>
        </p:txBody>
      </p:sp>
      <p:sp>
        <p:nvSpPr>
          <p:cNvPr id="519170" name="Rectangle 2"/>
          <p:cNvSpPr>
            <a:spLocks noGrp="1"/>
          </p:cNvSpPr>
          <p:nvPr>
            <p:ph type="title" idx="4294967295"/>
          </p:nvPr>
        </p:nvSpPr>
        <p:spPr/>
        <p:txBody>
          <a:bodyPr/>
          <a:lstStyle/>
          <a:p>
            <a:pPr algn="ctr"/>
            <a:r>
              <a:rPr lang="en-US" smtClean="0">
                <a:latin typeface="Tw Cen MT" pitchFamily="34" charset="0"/>
              </a:rPr>
              <a:t>IM#1:  Interest Rate</a:t>
            </a:r>
          </a:p>
        </p:txBody>
      </p:sp>
      <p:sp>
        <p:nvSpPr>
          <p:cNvPr id="519171" name="Rectangle 3"/>
          <p:cNvSpPr>
            <a:spLocks noGrp="1"/>
          </p:cNvSpPr>
          <p:nvPr>
            <p:ph type="body" idx="4294967295"/>
          </p:nvPr>
        </p:nvSpPr>
        <p:spPr>
          <a:xfrm>
            <a:off x="327025" y="1600200"/>
            <a:ext cx="8439150" cy="4525963"/>
          </a:xfrm>
        </p:spPr>
        <p:txBody>
          <a:bodyPr/>
          <a:lstStyle/>
          <a:p>
            <a:pPr>
              <a:lnSpc>
                <a:spcPct val="90000"/>
              </a:lnSpc>
            </a:pPr>
            <a:r>
              <a:rPr lang="en-US" smtClean="0">
                <a:latin typeface="Tw Cen MT" pitchFamily="34" charset="0"/>
              </a:rPr>
              <a:t>Interest rate is most obvious contract term;</a:t>
            </a:r>
          </a:p>
          <a:p>
            <a:pPr>
              <a:lnSpc>
                <a:spcPct val="90000"/>
              </a:lnSpc>
            </a:pPr>
            <a:endParaRPr lang="en-US" smtClean="0">
              <a:latin typeface="Tw Cen MT" pitchFamily="34" charset="0"/>
            </a:endParaRPr>
          </a:p>
          <a:p>
            <a:pPr>
              <a:lnSpc>
                <a:spcPct val="90000"/>
              </a:lnSpc>
            </a:pPr>
            <a:r>
              <a:rPr lang="en-US" smtClean="0">
                <a:latin typeface="Tw Cen MT" pitchFamily="34" charset="0"/>
              </a:rPr>
              <a:t>We’ve already seen that if lender sets interest rate too high he may…</a:t>
            </a:r>
          </a:p>
          <a:p>
            <a:pPr lvl="1">
              <a:lnSpc>
                <a:spcPct val="90000"/>
              </a:lnSpc>
            </a:pPr>
            <a:r>
              <a:rPr lang="en-US" smtClean="0">
                <a:latin typeface="Tw Cen MT" pitchFamily="34" charset="0"/>
              </a:rPr>
              <a:t>Lose good types from applicant pool;</a:t>
            </a:r>
          </a:p>
          <a:p>
            <a:pPr lvl="1">
              <a:lnSpc>
                <a:spcPct val="90000"/>
              </a:lnSpc>
            </a:pPr>
            <a:r>
              <a:rPr lang="en-US" smtClean="0">
                <a:latin typeface="Tw Cen MT" pitchFamily="34" charset="0"/>
              </a:rPr>
              <a:t>Make borrowers take riskier actions;</a:t>
            </a:r>
          </a:p>
          <a:p>
            <a:pPr lvl="1">
              <a:lnSpc>
                <a:spcPct val="90000"/>
              </a:lnSpc>
            </a:pPr>
            <a:endParaRPr lang="en-US" smtClean="0">
              <a:latin typeface="Tw Cen MT" pitchFamily="34" charset="0"/>
            </a:endParaRPr>
          </a:p>
          <a:p>
            <a:pPr>
              <a:lnSpc>
                <a:spcPct val="90000"/>
              </a:lnSpc>
            </a:pPr>
            <a:r>
              <a:rPr lang="en-US" smtClean="0">
                <a:latin typeface="Tw Cen MT" pitchFamily="34" charset="0"/>
              </a:rPr>
              <a:t>By carefully adjusting interest rate, lender can partially control both adverse selection and moral hazard.</a:t>
            </a:r>
          </a:p>
        </p:txBody>
      </p:sp>
    </p:spTree>
    <p:extLst>
      <p:ext uri="{BB962C8B-B14F-4D97-AF65-F5344CB8AC3E}">
        <p14:creationId xmlns:p14="http://schemas.microsoft.com/office/powerpoint/2010/main" val="3058910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1917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1917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1917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1917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1917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9171" grpId="0" build="p"/>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A990EF7-5FB9-4C5B-92F0-87C7C5AA08AE}" type="slidenum">
              <a:rPr lang="en-US"/>
              <a:pPr>
                <a:defRPr/>
              </a:pPr>
              <a:t>39</a:t>
            </a:fld>
            <a:endParaRPr lang="en-US"/>
          </a:p>
        </p:txBody>
      </p:sp>
      <p:sp>
        <p:nvSpPr>
          <p:cNvPr id="520194" name="Rectangle 2"/>
          <p:cNvSpPr>
            <a:spLocks noGrp="1"/>
          </p:cNvSpPr>
          <p:nvPr>
            <p:ph type="title" idx="4294967295"/>
          </p:nvPr>
        </p:nvSpPr>
        <p:spPr>
          <a:xfrm>
            <a:off x="457200" y="152400"/>
            <a:ext cx="8229600" cy="868363"/>
          </a:xfrm>
        </p:spPr>
        <p:txBody>
          <a:bodyPr/>
          <a:lstStyle/>
          <a:p>
            <a:pPr algn="ctr"/>
            <a:r>
              <a:rPr lang="en-US" sz="3600" smtClean="0">
                <a:latin typeface="Tw Cen MT" pitchFamily="34" charset="0"/>
              </a:rPr>
              <a:t>IM #2: Loan Size (</a:t>
            </a:r>
            <a:r>
              <a:rPr lang="en-US" sz="3600" i="1" smtClean="0">
                <a:latin typeface="Tw Cen MT" pitchFamily="34" charset="0"/>
              </a:rPr>
              <a:t>progressive lending</a:t>
            </a:r>
            <a:r>
              <a:rPr lang="en-US" sz="3600" smtClean="0">
                <a:latin typeface="Tw Cen MT" pitchFamily="34" charset="0"/>
              </a:rPr>
              <a:t>)</a:t>
            </a:r>
          </a:p>
        </p:txBody>
      </p:sp>
      <p:sp>
        <p:nvSpPr>
          <p:cNvPr id="520195" name="Rectangle 3"/>
          <p:cNvSpPr>
            <a:spLocks noGrp="1"/>
          </p:cNvSpPr>
          <p:nvPr>
            <p:ph type="body" idx="4294967295"/>
          </p:nvPr>
        </p:nvSpPr>
        <p:spPr>
          <a:xfrm>
            <a:off x="133350" y="1590675"/>
            <a:ext cx="8553450" cy="5114925"/>
          </a:xfrm>
        </p:spPr>
        <p:txBody>
          <a:bodyPr>
            <a:normAutofit lnSpcReduction="10000"/>
          </a:bodyPr>
          <a:lstStyle/>
          <a:p>
            <a:pPr>
              <a:lnSpc>
                <a:spcPct val="90000"/>
              </a:lnSpc>
            </a:pPr>
            <a:r>
              <a:rPr lang="en-US" sz="2500" dirty="0" smtClean="0">
                <a:latin typeface="Tw Cen MT" pitchFamily="34" charset="0"/>
              </a:rPr>
              <a:t>Basic idea:  Start out offering small loan;</a:t>
            </a:r>
          </a:p>
          <a:p>
            <a:pPr>
              <a:lnSpc>
                <a:spcPct val="90000"/>
              </a:lnSpc>
            </a:pPr>
            <a:r>
              <a:rPr lang="en-US" sz="2500" dirty="0" smtClean="0">
                <a:latin typeface="Tw Cen MT" pitchFamily="34" charset="0"/>
              </a:rPr>
              <a:t>If repaid, offer larger and larger loans;</a:t>
            </a:r>
          </a:p>
          <a:p>
            <a:pPr>
              <a:lnSpc>
                <a:spcPct val="90000"/>
              </a:lnSpc>
            </a:pPr>
            <a:endParaRPr lang="en-US" sz="2500" dirty="0" smtClean="0">
              <a:latin typeface="Tw Cen MT" pitchFamily="34" charset="0"/>
            </a:endParaRPr>
          </a:p>
          <a:p>
            <a:pPr>
              <a:lnSpc>
                <a:spcPct val="90000"/>
              </a:lnSpc>
            </a:pPr>
            <a:r>
              <a:rPr lang="en-US" sz="2500" dirty="0" smtClean="0">
                <a:latin typeface="Tw Cen MT" pitchFamily="34" charset="0"/>
              </a:rPr>
              <a:t>Addresses </a:t>
            </a:r>
            <a:r>
              <a:rPr lang="en-US" sz="2500" u="sng" dirty="0" smtClean="0">
                <a:latin typeface="Tw Cen MT" pitchFamily="34" charset="0"/>
              </a:rPr>
              <a:t>Adverse Selection</a:t>
            </a:r>
            <a:r>
              <a:rPr lang="en-US" sz="2500" dirty="0" smtClean="0">
                <a:latin typeface="Tw Cen MT" pitchFamily="34" charset="0"/>
              </a:rPr>
              <a:t>:</a:t>
            </a:r>
          </a:p>
          <a:p>
            <a:pPr lvl="1">
              <a:lnSpc>
                <a:spcPct val="90000"/>
              </a:lnSpc>
            </a:pPr>
            <a:r>
              <a:rPr lang="en-US" sz="2200" dirty="0" smtClean="0">
                <a:latin typeface="Tw Cen MT" pitchFamily="34" charset="0"/>
              </a:rPr>
              <a:t>Lender can identify really bad types as those who default on the first loan.  </a:t>
            </a:r>
          </a:p>
          <a:p>
            <a:pPr lvl="1">
              <a:lnSpc>
                <a:spcPct val="90000"/>
              </a:lnSpc>
            </a:pPr>
            <a:r>
              <a:rPr lang="en-US" sz="2200" dirty="0" smtClean="0">
                <a:latin typeface="Tw Cen MT" pitchFamily="34" charset="0"/>
              </a:rPr>
              <a:t>Cost of identifying bad types is low because loan size is small.</a:t>
            </a:r>
          </a:p>
          <a:p>
            <a:pPr lvl="1">
              <a:lnSpc>
                <a:spcPct val="90000"/>
              </a:lnSpc>
            </a:pPr>
            <a:endParaRPr lang="en-US" sz="2200" dirty="0" smtClean="0">
              <a:latin typeface="Tw Cen MT" pitchFamily="34" charset="0"/>
            </a:endParaRPr>
          </a:p>
          <a:p>
            <a:pPr>
              <a:lnSpc>
                <a:spcPct val="90000"/>
              </a:lnSpc>
            </a:pPr>
            <a:r>
              <a:rPr lang="en-US" sz="2500" dirty="0" smtClean="0">
                <a:latin typeface="Tw Cen MT" pitchFamily="34" charset="0"/>
              </a:rPr>
              <a:t>Addresses </a:t>
            </a:r>
            <a:r>
              <a:rPr lang="en-US" sz="2500" u="sng" dirty="0" smtClean="0">
                <a:latin typeface="Tw Cen MT" pitchFamily="34" charset="0"/>
              </a:rPr>
              <a:t>Moral Hazard</a:t>
            </a:r>
            <a:r>
              <a:rPr lang="en-US" sz="2500" dirty="0" smtClean="0">
                <a:latin typeface="Tw Cen MT" pitchFamily="34" charset="0"/>
              </a:rPr>
              <a:t>:  </a:t>
            </a:r>
          </a:p>
          <a:p>
            <a:pPr lvl="1">
              <a:lnSpc>
                <a:spcPct val="90000"/>
              </a:lnSpc>
            </a:pPr>
            <a:r>
              <a:rPr lang="en-US" sz="2200" dirty="0" smtClean="0">
                <a:latin typeface="Tw Cen MT" pitchFamily="34" charset="0"/>
              </a:rPr>
              <a:t>The promise of larger future loans provides incentives for the borrower to behave well (repay).</a:t>
            </a:r>
          </a:p>
          <a:p>
            <a:pPr lvl="1">
              <a:lnSpc>
                <a:spcPct val="90000"/>
              </a:lnSpc>
            </a:pPr>
            <a:endParaRPr lang="en-US" sz="2200" dirty="0" smtClean="0">
              <a:latin typeface="Tw Cen MT" pitchFamily="34" charset="0"/>
            </a:endParaRPr>
          </a:p>
          <a:p>
            <a:pPr>
              <a:lnSpc>
                <a:spcPct val="90000"/>
              </a:lnSpc>
            </a:pPr>
            <a:r>
              <a:rPr lang="en-US" sz="2500" dirty="0" smtClean="0">
                <a:latin typeface="Tw Cen MT" pitchFamily="34" charset="0"/>
              </a:rPr>
              <a:t>Any problems?</a:t>
            </a:r>
          </a:p>
          <a:p>
            <a:pPr>
              <a:lnSpc>
                <a:spcPct val="90000"/>
              </a:lnSpc>
            </a:pPr>
            <a:r>
              <a:rPr lang="en-US" sz="2500" dirty="0" smtClean="0">
                <a:latin typeface="Tw Cen MT" pitchFamily="34" charset="0"/>
              </a:rPr>
              <a:t>What happens to incentives as loan size gets larger?</a:t>
            </a:r>
          </a:p>
        </p:txBody>
      </p:sp>
    </p:spTree>
    <p:extLst>
      <p:ext uri="{BB962C8B-B14F-4D97-AF65-F5344CB8AC3E}">
        <p14:creationId xmlns:p14="http://schemas.microsoft.com/office/powerpoint/2010/main" val="1542709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0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0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019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2019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2019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20195">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20195">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20195">
                                            <p:txEl>
                                              <p:pRg st="10" end="1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2019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0195" grpId="0" build="p"/>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1"/>
          <p:cNvSpPr>
            <a:spLocks noGrp="1"/>
          </p:cNvSpPr>
          <p:nvPr>
            <p:ph type="sldNum" sz="quarter" idx="11"/>
          </p:nvPr>
        </p:nvSpPr>
        <p:spPr/>
        <p:txBody>
          <a:bodyPr>
            <a:normAutofit fontScale="85000" lnSpcReduction="20000"/>
          </a:bodyPr>
          <a:lstStyle/>
          <a:p>
            <a:pPr>
              <a:defRPr/>
            </a:pPr>
            <a:fld id="{0BA274AD-5BD3-434E-9080-521C7BC88AD3}" type="slidenum">
              <a:rPr lang="en-US"/>
              <a:pPr>
                <a:defRPr/>
              </a:pPr>
              <a:t>40</a:t>
            </a:fld>
            <a:endParaRPr lang="en-US"/>
          </a:p>
        </p:txBody>
      </p:sp>
      <p:sp>
        <p:nvSpPr>
          <p:cNvPr id="521218" name="Rectangle 2"/>
          <p:cNvSpPr>
            <a:spLocks noGrp="1"/>
          </p:cNvSpPr>
          <p:nvPr>
            <p:ph type="title" idx="4294967295"/>
          </p:nvPr>
        </p:nvSpPr>
        <p:spPr>
          <a:xfrm>
            <a:off x="1295400" y="228600"/>
            <a:ext cx="1752600" cy="1143000"/>
          </a:xfrm>
        </p:spPr>
        <p:txBody>
          <a:bodyPr/>
          <a:lstStyle/>
          <a:p>
            <a:r>
              <a:rPr lang="en-US" smtClean="0">
                <a:latin typeface="Tw Cen MT" pitchFamily="34" charset="0"/>
              </a:rPr>
              <a:t>IM #3:</a:t>
            </a:r>
          </a:p>
        </p:txBody>
      </p:sp>
      <p:sp>
        <p:nvSpPr>
          <p:cNvPr id="521219" name="Rectangle 3"/>
          <p:cNvSpPr>
            <a:spLocks noGrp="1"/>
          </p:cNvSpPr>
          <p:nvPr>
            <p:ph type="body" sz="half" idx="4294967295"/>
          </p:nvPr>
        </p:nvSpPr>
        <p:spPr>
          <a:xfrm>
            <a:off x="4267200" y="1600200"/>
            <a:ext cx="4724400" cy="4525963"/>
          </a:xfrm>
        </p:spPr>
        <p:txBody>
          <a:bodyPr/>
          <a:lstStyle/>
          <a:p>
            <a:r>
              <a:rPr lang="en-US" sz="2500" smtClean="0">
                <a:latin typeface="Tw Cen MT" pitchFamily="34" charset="0"/>
              </a:rPr>
              <a:t>If borrower defaults, deny future access to loans.</a:t>
            </a:r>
          </a:p>
          <a:p>
            <a:r>
              <a:rPr lang="en-US" sz="2500" smtClean="0">
                <a:latin typeface="Tw Cen MT" pitchFamily="34" charset="0"/>
              </a:rPr>
              <a:t>Addresses </a:t>
            </a:r>
            <a:r>
              <a:rPr lang="en-US" sz="2500" u="sng" smtClean="0">
                <a:latin typeface="Tw Cen MT" pitchFamily="34" charset="0"/>
              </a:rPr>
              <a:t>MH</a:t>
            </a:r>
            <a:r>
              <a:rPr lang="en-US" sz="2500" smtClean="0">
                <a:latin typeface="Tw Cen MT" pitchFamily="34" charset="0"/>
              </a:rPr>
              <a:t>:  Again, provides incentives to behave well.</a:t>
            </a:r>
          </a:p>
          <a:p>
            <a:r>
              <a:rPr lang="en-US" sz="2500" smtClean="0">
                <a:latin typeface="Tw Cen MT" pitchFamily="34" charset="0"/>
              </a:rPr>
              <a:t>Any problems?</a:t>
            </a:r>
          </a:p>
          <a:p>
            <a:pPr lvl="1"/>
            <a:r>
              <a:rPr lang="en-US" sz="2200" smtClean="0">
                <a:latin typeface="Tw Cen MT" pitchFamily="34" charset="0"/>
              </a:rPr>
              <a:t>Can lender deny access to other lenders?</a:t>
            </a:r>
          </a:p>
          <a:p>
            <a:pPr lvl="1"/>
            <a:r>
              <a:rPr lang="en-US" sz="2200" smtClean="0">
                <a:latin typeface="Tw Cen MT" pitchFamily="34" charset="0"/>
              </a:rPr>
              <a:t>What if default was legitimate?</a:t>
            </a:r>
          </a:p>
        </p:txBody>
      </p:sp>
      <p:pic>
        <p:nvPicPr>
          <p:cNvPr id="521221" name="Picture 5" descr="arnold picture"/>
          <p:cNvPicPr>
            <a:picLocks noChangeAspect="1" noChangeArrowheads="1"/>
          </p:cNvPicPr>
          <p:nvPr/>
        </p:nvPicPr>
        <p:blipFill>
          <a:blip r:embed="rId3" cstate="print"/>
          <a:srcRect/>
          <a:stretch>
            <a:fillRect/>
          </a:stretch>
        </p:blipFill>
        <p:spPr bwMode="auto">
          <a:xfrm>
            <a:off x="914400" y="1600200"/>
            <a:ext cx="3209925" cy="4048125"/>
          </a:xfrm>
          <a:prstGeom prst="rect">
            <a:avLst/>
          </a:prstGeom>
          <a:noFill/>
        </p:spPr>
      </p:pic>
      <p:sp>
        <p:nvSpPr>
          <p:cNvPr id="521222" name="Rectangle 6"/>
          <p:cNvSpPr>
            <a:spLocks noChangeArrowheads="1"/>
          </p:cNvSpPr>
          <p:nvPr/>
        </p:nvSpPr>
        <p:spPr bwMode="auto">
          <a:xfrm>
            <a:off x="2971800" y="228600"/>
            <a:ext cx="5715000" cy="1143000"/>
          </a:xfrm>
          <a:prstGeom prst="rect">
            <a:avLst/>
          </a:prstGeom>
          <a:noFill/>
          <a:ln w="9525">
            <a:noFill/>
            <a:miter lim="800000"/>
            <a:headEnd/>
            <a:tailEnd/>
          </a:ln>
          <a:effectLst/>
        </p:spPr>
        <p:txBody>
          <a:bodyPr anchor="ctr"/>
          <a:lstStyle/>
          <a:p>
            <a:r>
              <a:rPr lang="en-US" sz="4400">
                <a:solidFill>
                  <a:schemeClr val="tx2"/>
                </a:solidFill>
                <a:latin typeface="Tw Cen MT" pitchFamily="34" charset="0"/>
              </a:rPr>
              <a:t>Threat of Termination</a:t>
            </a:r>
          </a:p>
        </p:txBody>
      </p:sp>
      <p:pic>
        <p:nvPicPr>
          <p:cNvPr id="521223" name="Picture 7">
            <a:hlinkClick r:id="" action="ppaction://media"/>
          </p:cNvPr>
          <p:cNvPicPr>
            <a:picLocks noRot="1" noChangeAspect="1" noChangeArrowheads="1"/>
          </p:cNvPicPr>
          <p:nvPr>
            <a:wavAudioFile r:embed="rId1" name="arnold_illbeback.wav"/>
          </p:nvPr>
        </p:nvPicPr>
        <p:blipFill>
          <a:blip r:embed="rId4" cstate="print"/>
          <a:srcRect/>
          <a:stretch>
            <a:fillRect/>
          </a:stretch>
        </p:blipFill>
        <p:spPr bwMode="auto">
          <a:xfrm>
            <a:off x="266700" y="5819775"/>
            <a:ext cx="304800" cy="304800"/>
          </a:xfrm>
          <a:prstGeom prst="rect">
            <a:avLst/>
          </a:prstGeom>
          <a:noFill/>
        </p:spPr>
      </p:pic>
    </p:spTree>
    <p:extLst>
      <p:ext uri="{BB962C8B-B14F-4D97-AF65-F5344CB8AC3E}">
        <p14:creationId xmlns:p14="http://schemas.microsoft.com/office/powerpoint/2010/main" val="47566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1221"/>
                                        </p:tgtEl>
                                        <p:attrNameLst>
                                          <p:attrName>style.visibility</p:attrName>
                                        </p:attrNameLst>
                                      </p:cBhvr>
                                      <p:to>
                                        <p:strVal val="visible"/>
                                      </p:to>
                                    </p:set>
                                  </p:childTnLst>
                                </p:cTn>
                              </p:par>
                              <p:par>
                                <p:cTn id="7" presetID="1" presetClass="mediacall" presetSubtype="0" fill="hold" nodeType="withEffect">
                                  <p:stCondLst>
                                    <p:cond delay="0"/>
                                  </p:stCondLst>
                                  <p:childTnLst>
                                    <p:cmd type="call" cmd="playFrom(0.0)">
                                      <p:cBhvr>
                                        <p:cTn id="8" dur="1054" fill="hold"/>
                                        <p:tgtEl>
                                          <p:spTgt spid="521223"/>
                                        </p:tgtEl>
                                      </p:cBhvr>
                                    </p:cmd>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21219">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21219">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21219">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21219">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212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p:cTn id="29" fill="hold" display="0">
                  <p:stCondLst>
                    <p:cond delay="indefinite"/>
                  </p:stCondLst>
                  <p:endCondLst>
                    <p:cond evt="onNext" delay="0">
                      <p:tgtEl>
                        <p:sldTgt/>
                      </p:tgtEl>
                    </p:cond>
                    <p:cond evt="onPrev" delay="0">
                      <p:tgtEl>
                        <p:sldTgt/>
                      </p:tgtEl>
                    </p:cond>
                    <p:cond evt="onStopAudio" delay="0">
                      <p:tgtEl>
                        <p:sldTgt/>
                      </p:tgtEl>
                    </p:cond>
                  </p:endCondLst>
                </p:cTn>
                <p:tgtEl>
                  <p:spTgt spid="521223"/>
                </p:tgtEl>
              </p:cMediaNode>
            </p:audio>
          </p:childTnLst>
        </p:cTn>
      </p:par>
    </p:tnLst>
    <p:bldLst>
      <p:bldP spid="521219"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D6D25BC8-6AFA-408C-92CF-F6B2B7B27F90}" type="slidenum">
              <a:rPr lang="en-US"/>
              <a:pPr>
                <a:defRPr/>
              </a:pPr>
              <a:t>41</a:t>
            </a:fld>
            <a:endParaRPr lang="en-US"/>
          </a:p>
        </p:txBody>
      </p:sp>
      <p:sp>
        <p:nvSpPr>
          <p:cNvPr id="522242" name="Rectangle 2"/>
          <p:cNvSpPr>
            <a:spLocks noGrp="1"/>
          </p:cNvSpPr>
          <p:nvPr>
            <p:ph type="title" idx="4294967295"/>
          </p:nvPr>
        </p:nvSpPr>
        <p:spPr>
          <a:xfrm>
            <a:off x="609600" y="228600"/>
            <a:ext cx="8153400" cy="554038"/>
          </a:xfrm>
        </p:spPr>
        <p:txBody>
          <a:bodyPr/>
          <a:lstStyle/>
          <a:p>
            <a:pPr algn="ctr"/>
            <a:r>
              <a:rPr lang="en-US" sz="4000" smtClean="0">
                <a:latin typeface="Tw Cen MT" pitchFamily="34" charset="0"/>
              </a:rPr>
              <a:t>IM #4: Collateral</a:t>
            </a:r>
          </a:p>
        </p:txBody>
      </p:sp>
      <p:sp>
        <p:nvSpPr>
          <p:cNvPr id="522243" name="Rectangle 3"/>
          <p:cNvSpPr>
            <a:spLocks noGrp="1"/>
          </p:cNvSpPr>
          <p:nvPr>
            <p:ph type="body" idx="4294967295"/>
          </p:nvPr>
        </p:nvSpPr>
        <p:spPr>
          <a:xfrm>
            <a:off x="200025" y="1590675"/>
            <a:ext cx="8677275" cy="4962525"/>
          </a:xfrm>
        </p:spPr>
        <p:txBody>
          <a:bodyPr/>
          <a:lstStyle/>
          <a:p>
            <a:r>
              <a:rPr lang="en-US" sz="2500" smtClean="0">
                <a:latin typeface="Tw Cen MT" pitchFamily="34" charset="0"/>
              </a:rPr>
              <a:t>Addresses </a:t>
            </a:r>
            <a:r>
              <a:rPr lang="en-US" sz="2500" u="sng" smtClean="0">
                <a:latin typeface="Tw Cen MT" pitchFamily="34" charset="0"/>
              </a:rPr>
              <a:t>AS</a:t>
            </a:r>
            <a:r>
              <a:rPr lang="en-US" sz="2500" smtClean="0">
                <a:latin typeface="Tw Cen MT" pitchFamily="34" charset="0"/>
              </a:rPr>
              <a:t>:  Risky types won’t apply because the probability of losing their collateral is high.</a:t>
            </a:r>
          </a:p>
          <a:p>
            <a:r>
              <a:rPr lang="en-US" sz="2500" smtClean="0">
                <a:latin typeface="Tw Cen MT" pitchFamily="34" charset="0"/>
              </a:rPr>
              <a:t>Addresses </a:t>
            </a:r>
            <a:r>
              <a:rPr lang="en-US" sz="2500" u="sng" smtClean="0">
                <a:latin typeface="Tw Cen MT" pitchFamily="34" charset="0"/>
              </a:rPr>
              <a:t>MH</a:t>
            </a:r>
            <a:r>
              <a:rPr lang="en-US" sz="2500" smtClean="0">
                <a:latin typeface="Tw Cen MT" pitchFamily="34" charset="0"/>
              </a:rPr>
              <a:t>: Threat of losing collateral provides incentives for borrowers to behave well.</a:t>
            </a:r>
          </a:p>
          <a:p>
            <a:r>
              <a:rPr lang="en-US" sz="2500" smtClean="0">
                <a:latin typeface="Tw Cen MT" pitchFamily="34" charset="0"/>
              </a:rPr>
              <a:t>Any problems?</a:t>
            </a:r>
          </a:p>
          <a:p>
            <a:pPr lvl="1"/>
            <a:r>
              <a:rPr lang="en-US" sz="2200" smtClean="0">
                <a:latin typeface="Tw Cen MT" pitchFamily="34" charset="0"/>
              </a:rPr>
              <a:t>Many people don’t have acceptable collateral;</a:t>
            </a:r>
          </a:p>
          <a:p>
            <a:pPr lvl="1"/>
            <a:r>
              <a:rPr lang="en-US" sz="2200" i="1" smtClean="0">
                <a:latin typeface="Tw Cen MT" pitchFamily="34" charset="0"/>
              </a:rPr>
              <a:t>Risk rationing</a:t>
            </a:r>
            <a:r>
              <a:rPr lang="en-US" sz="2200" smtClean="0">
                <a:latin typeface="Tw Cen MT" pitchFamily="34" charset="0"/>
              </a:rPr>
              <a:t>:  People with good projects may not undertake them because collateral-based credit contracts force them to bear too much risk.</a:t>
            </a:r>
          </a:p>
          <a:p>
            <a:pPr lvl="1"/>
            <a:r>
              <a:rPr lang="en-US" sz="2200" smtClean="0">
                <a:latin typeface="Tw Cen MT" pitchFamily="34" charset="0"/>
              </a:rPr>
              <a:t>Suggests that insurance market failures can spill-over into credit markets. </a:t>
            </a:r>
          </a:p>
        </p:txBody>
      </p:sp>
    </p:spTree>
    <p:extLst>
      <p:ext uri="{BB962C8B-B14F-4D97-AF65-F5344CB8AC3E}">
        <p14:creationId xmlns:p14="http://schemas.microsoft.com/office/powerpoint/2010/main" val="2639144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224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224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2224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2224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2224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43"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A659AC61-6196-473E-8893-37734932CF65}" type="slidenum">
              <a:rPr lang="en-US"/>
              <a:pPr>
                <a:defRPr/>
              </a:pPr>
              <a:t>42</a:t>
            </a:fld>
            <a:endParaRPr lang="en-US"/>
          </a:p>
        </p:txBody>
      </p:sp>
      <p:sp>
        <p:nvSpPr>
          <p:cNvPr id="523266" name="Rectangle 2"/>
          <p:cNvSpPr>
            <a:spLocks noGrp="1"/>
          </p:cNvSpPr>
          <p:nvPr>
            <p:ph type="title" idx="4294967295"/>
          </p:nvPr>
        </p:nvSpPr>
        <p:spPr>
          <a:xfrm>
            <a:off x="114300" y="331788"/>
            <a:ext cx="8848725" cy="715962"/>
          </a:xfrm>
        </p:spPr>
        <p:txBody>
          <a:bodyPr/>
          <a:lstStyle/>
          <a:p>
            <a:pPr algn="ctr"/>
            <a:r>
              <a:rPr lang="en-US" sz="3200" smtClean="0">
                <a:latin typeface="Tw Cen MT" pitchFamily="34" charset="0"/>
              </a:rPr>
              <a:t>What types of assets make good collateral?</a:t>
            </a:r>
          </a:p>
        </p:txBody>
      </p:sp>
      <p:sp>
        <p:nvSpPr>
          <p:cNvPr id="523267" name="Rectangle 3"/>
          <p:cNvSpPr>
            <a:spLocks noGrp="1"/>
          </p:cNvSpPr>
          <p:nvPr>
            <p:ph type="body" idx="4294967295"/>
          </p:nvPr>
        </p:nvSpPr>
        <p:spPr>
          <a:xfrm>
            <a:off x="228600" y="1543050"/>
            <a:ext cx="8696325" cy="5010150"/>
          </a:xfrm>
        </p:spPr>
        <p:txBody>
          <a:bodyPr/>
          <a:lstStyle/>
          <a:p>
            <a:pPr>
              <a:lnSpc>
                <a:spcPct val="90000"/>
              </a:lnSpc>
            </a:pPr>
            <a:r>
              <a:rPr lang="en-US" sz="2500" smtClean="0">
                <a:latin typeface="Tw Cen MT" pitchFamily="34" charset="0"/>
              </a:rPr>
              <a:t>Valuable to borrower (very important) and to the lender (not as important).</a:t>
            </a:r>
          </a:p>
          <a:p>
            <a:pPr>
              <a:lnSpc>
                <a:spcPct val="90000"/>
              </a:lnSpc>
            </a:pPr>
            <a:endParaRPr lang="en-US" sz="2500" smtClean="0">
              <a:latin typeface="Tw Cen MT" pitchFamily="34" charset="0"/>
            </a:endParaRPr>
          </a:p>
          <a:p>
            <a:pPr>
              <a:lnSpc>
                <a:spcPct val="90000"/>
              </a:lnSpc>
            </a:pPr>
            <a:r>
              <a:rPr lang="en-US" sz="2500" smtClean="0">
                <a:latin typeface="Tw Cen MT" pitchFamily="34" charset="0"/>
              </a:rPr>
              <a:t>What are desirable characteristics?</a:t>
            </a:r>
          </a:p>
          <a:p>
            <a:pPr lvl="1">
              <a:lnSpc>
                <a:spcPct val="90000"/>
              </a:lnSpc>
            </a:pPr>
            <a:r>
              <a:rPr lang="en-US" sz="2200" smtClean="0">
                <a:latin typeface="Tw Cen MT" pitchFamily="34" charset="0"/>
              </a:rPr>
              <a:t>Immobile (or really small…so lender can hold it);</a:t>
            </a:r>
          </a:p>
          <a:p>
            <a:pPr lvl="1">
              <a:lnSpc>
                <a:spcPct val="90000"/>
              </a:lnSpc>
            </a:pPr>
            <a:r>
              <a:rPr lang="en-US" sz="2200" smtClean="0">
                <a:latin typeface="Tw Cen MT" pitchFamily="34" charset="0"/>
              </a:rPr>
              <a:t>Quality (value) not subject to moral hazard;</a:t>
            </a:r>
          </a:p>
          <a:p>
            <a:pPr lvl="1">
              <a:lnSpc>
                <a:spcPct val="90000"/>
              </a:lnSpc>
            </a:pPr>
            <a:r>
              <a:rPr lang="en-US" sz="2200" smtClean="0">
                <a:latin typeface="Tw Cen MT" pitchFamily="34" charset="0"/>
              </a:rPr>
              <a:t>Property rights well defined and easily transferable.</a:t>
            </a:r>
          </a:p>
          <a:p>
            <a:pPr lvl="1">
              <a:lnSpc>
                <a:spcPct val="90000"/>
              </a:lnSpc>
            </a:pPr>
            <a:endParaRPr lang="en-US" sz="2200" smtClean="0">
              <a:latin typeface="Tw Cen MT" pitchFamily="34" charset="0"/>
            </a:endParaRPr>
          </a:p>
          <a:p>
            <a:pPr>
              <a:lnSpc>
                <a:spcPct val="90000"/>
              </a:lnSpc>
            </a:pPr>
            <a:r>
              <a:rPr lang="en-US" sz="2500" smtClean="0">
                <a:latin typeface="Tw Cen MT" pitchFamily="34" charset="0"/>
              </a:rPr>
              <a:t>What are some examples of collateral assets?</a:t>
            </a:r>
          </a:p>
          <a:p>
            <a:pPr lvl="1">
              <a:lnSpc>
                <a:spcPct val="90000"/>
              </a:lnSpc>
            </a:pPr>
            <a:r>
              <a:rPr lang="en-US" sz="2200" smtClean="0">
                <a:latin typeface="Tw Cen MT" pitchFamily="34" charset="0"/>
              </a:rPr>
              <a:t>Titled land/house/business;</a:t>
            </a:r>
          </a:p>
          <a:p>
            <a:pPr lvl="1">
              <a:lnSpc>
                <a:spcPct val="90000"/>
              </a:lnSpc>
            </a:pPr>
            <a:r>
              <a:rPr lang="en-US" sz="2200" smtClean="0">
                <a:latin typeface="Tw Cen MT" pitchFamily="34" charset="0"/>
              </a:rPr>
              <a:t>Jewelery;</a:t>
            </a:r>
          </a:p>
          <a:p>
            <a:pPr lvl="1">
              <a:lnSpc>
                <a:spcPct val="90000"/>
              </a:lnSpc>
            </a:pPr>
            <a:r>
              <a:rPr lang="en-US" sz="2200" smtClean="0">
                <a:latin typeface="Tw Cen MT" pitchFamily="34" charset="0"/>
              </a:rPr>
              <a:t>Machinery/vehicles;</a:t>
            </a:r>
          </a:p>
          <a:p>
            <a:pPr lvl="1">
              <a:lnSpc>
                <a:spcPct val="90000"/>
              </a:lnSpc>
            </a:pPr>
            <a:r>
              <a:rPr lang="en-US" sz="2200" smtClean="0">
                <a:latin typeface="Tw Cen MT" pitchFamily="34" charset="0"/>
              </a:rPr>
              <a:t>Standing crop (harvest);</a:t>
            </a:r>
          </a:p>
        </p:txBody>
      </p:sp>
    </p:spTree>
    <p:extLst>
      <p:ext uri="{BB962C8B-B14F-4D97-AF65-F5344CB8AC3E}">
        <p14:creationId xmlns:p14="http://schemas.microsoft.com/office/powerpoint/2010/main" val="3108877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326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3267">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3267">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23267">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23267">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23267">
                                            <p:txEl>
                                              <p:pRg st="7" end="7"/>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23267">
                                            <p:txEl>
                                              <p:pRg st="8" end="8"/>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23267">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23267">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2326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3267" grpId="0" build="p"/>
    </p:bld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9185DBDE-6D51-4DB3-94C3-68EB043CF724}" type="slidenum">
              <a:rPr lang="en-US"/>
              <a:pPr>
                <a:defRPr/>
              </a:pPr>
              <a:t>43</a:t>
            </a:fld>
            <a:endParaRPr lang="en-US"/>
          </a:p>
        </p:txBody>
      </p:sp>
      <p:sp>
        <p:nvSpPr>
          <p:cNvPr id="524290" name="Rectangle 2"/>
          <p:cNvSpPr>
            <a:spLocks noGrp="1"/>
          </p:cNvSpPr>
          <p:nvPr>
            <p:ph type="title" idx="4294967295"/>
          </p:nvPr>
        </p:nvSpPr>
        <p:spPr>
          <a:xfrm>
            <a:off x="161925" y="304800"/>
            <a:ext cx="8753475" cy="857250"/>
          </a:xfrm>
        </p:spPr>
        <p:txBody>
          <a:bodyPr/>
          <a:lstStyle/>
          <a:p>
            <a:pPr algn="ctr"/>
            <a:r>
              <a:rPr lang="en-US" sz="3600" smtClean="0">
                <a:latin typeface="Tw Cen MT" pitchFamily="34" charset="0"/>
              </a:rPr>
              <a:t>Limitations to Collateral in rural areas of LDC’s</a:t>
            </a:r>
          </a:p>
        </p:txBody>
      </p:sp>
      <p:sp>
        <p:nvSpPr>
          <p:cNvPr id="524291" name="Rectangle 3"/>
          <p:cNvSpPr>
            <a:spLocks noGrp="1"/>
          </p:cNvSpPr>
          <p:nvPr>
            <p:ph type="body" idx="4294967295"/>
          </p:nvPr>
        </p:nvSpPr>
        <p:spPr>
          <a:xfrm>
            <a:off x="228600" y="1781175"/>
            <a:ext cx="8515350" cy="4781550"/>
          </a:xfrm>
        </p:spPr>
        <p:txBody>
          <a:bodyPr/>
          <a:lstStyle/>
          <a:p>
            <a:r>
              <a:rPr lang="en-US" dirty="0" smtClean="0">
                <a:latin typeface="Tw Cen MT" pitchFamily="34" charset="0"/>
                <a:sym typeface="Wingdings" pitchFamily="2" charset="2"/>
              </a:rPr>
              <a:t>Poor people don’t have many assets!</a:t>
            </a:r>
          </a:p>
          <a:p>
            <a:endParaRPr lang="en-US" dirty="0" smtClean="0">
              <a:latin typeface="Tw Cen MT" pitchFamily="34" charset="0"/>
              <a:sym typeface="Wingdings" pitchFamily="2" charset="2"/>
            </a:endParaRPr>
          </a:p>
          <a:p>
            <a:r>
              <a:rPr lang="en-US" dirty="0" smtClean="0">
                <a:latin typeface="Tw Cen MT" pitchFamily="34" charset="0"/>
              </a:rPr>
              <a:t>The ones they do have may not be acceptable to banks (What assets do the poor own?);</a:t>
            </a:r>
          </a:p>
          <a:p>
            <a:endParaRPr lang="en-US" dirty="0" smtClean="0">
              <a:latin typeface="Tw Cen MT" pitchFamily="34" charset="0"/>
            </a:endParaRPr>
          </a:p>
          <a:p>
            <a:r>
              <a:rPr lang="en-US" dirty="0" smtClean="0">
                <a:latin typeface="Tw Cen MT" pitchFamily="34" charset="0"/>
              </a:rPr>
              <a:t>Transactions costs of posting collateral are high;</a:t>
            </a:r>
          </a:p>
          <a:p>
            <a:endParaRPr lang="en-US" dirty="0" smtClean="0">
              <a:latin typeface="Tw Cen MT" pitchFamily="34" charset="0"/>
            </a:endParaRPr>
          </a:p>
          <a:p>
            <a:r>
              <a:rPr lang="en-US" dirty="0" smtClean="0">
                <a:latin typeface="Tw Cen MT" pitchFamily="34" charset="0"/>
              </a:rPr>
              <a:t>Even if they have assets that banks accept, they may not use them (role of risk);</a:t>
            </a:r>
          </a:p>
          <a:p>
            <a:endParaRPr lang="en-US" dirty="0" smtClean="0">
              <a:latin typeface="Tw Cen MT" pitchFamily="34" charset="0"/>
            </a:endParaRPr>
          </a:p>
        </p:txBody>
      </p:sp>
    </p:spTree>
    <p:extLst>
      <p:ext uri="{BB962C8B-B14F-4D97-AF65-F5344CB8AC3E}">
        <p14:creationId xmlns:p14="http://schemas.microsoft.com/office/powerpoint/2010/main" val="3078280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4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429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2429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2429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4291" grpId="0" build="p" autoUpdateAnimBg="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11"/>
          <p:cNvSpPr>
            <a:spLocks noGrp="1"/>
          </p:cNvSpPr>
          <p:nvPr>
            <p:ph type="sldNum" sz="quarter" idx="11"/>
          </p:nvPr>
        </p:nvSpPr>
        <p:spPr/>
        <p:txBody>
          <a:bodyPr>
            <a:normAutofit fontScale="85000" lnSpcReduction="20000"/>
          </a:bodyPr>
          <a:lstStyle/>
          <a:p>
            <a:pPr>
              <a:defRPr/>
            </a:pPr>
            <a:fld id="{806E1CAB-B8F5-4CED-A2B7-5B5AA396A4C4}" type="slidenum">
              <a:rPr lang="en-US"/>
              <a:pPr>
                <a:defRPr/>
              </a:pPr>
              <a:t>44</a:t>
            </a:fld>
            <a:endParaRPr lang="en-US"/>
          </a:p>
        </p:txBody>
      </p:sp>
      <p:sp>
        <p:nvSpPr>
          <p:cNvPr id="525314" name="Rectangle 2"/>
          <p:cNvSpPr>
            <a:spLocks noGrp="1"/>
          </p:cNvSpPr>
          <p:nvPr>
            <p:ph type="title" idx="4294967295"/>
          </p:nvPr>
        </p:nvSpPr>
        <p:spPr/>
        <p:txBody>
          <a:bodyPr/>
          <a:lstStyle/>
          <a:p>
            <a:r>
              <a:rPr lang="en-US" sz="4000" smtClean="0">
                <a:latin typeface="Tw Cen MT" pitchFamily="34" charset="0"/>
              </a:rPr>
              <a:t>Reputation as a Collateral Substitute?</a:t>
            </a:r>
          </a:p>
        </p:txBody>
      </p:sp>
      <p:sp>
        <p:nvSpPr>
          <p:cNvPr id="525315" name="Rectangle 3"/>
          <p:cNvSpPr>
            <a:spLocks noGrp="1"/>
          </p:cNvSpPr>
          <p:nvPr>
            <p:ph type="body" idx="4294967295"/>
          </p:nvPr>
        </p:nvSpPr>
        <p:spPr>
          <a:xfrm>
            <a:off x="612775" y="1571625"/>
            <a:ext cx="8153400" cy="4525963"/>
          </a:xfrm>
        </p:spPr>
        <p:txBody>
          <a:bodyPr/>
          <a:lstStyle/>
          <a:p>
            <a:r>
              <a:rPr lang="en-US" dirty="0" smtClean="0">
                <a:latin typeface="Tw Cen MT" pitchFamily="34" charset="0"/>
              </a:rPr>
              <a:t>How might this work?</a:t>
            </a:r>
          </a:p>
          <a:p>
            <a:pPr lvl="1"/>
            <a:r>
              <a:rPr lang="en-US" dirty="0" smtClean="0">
                <a:latin typeface="Tw Cen MT" pitchFamily="34" charset="0"/>
              </a:rPr>
              <a:t>“Debtor’s Menu” &amp; “The men in the yellow suits”</a:t>
            </a:r>
          </a:p>
        </p:txBody>
      </p:sp>
      <p:pic>
        <p:nvPicPr>
          <p:cNvPr id="525316" name="Picture 4" descr="IMGP0522"/>
          <p:cNvPicPr>
            <a:picLocks noChangeAspect="1" noChangeArrowheads="1"/>
          </p:cNvPicPr>
          <p:nvPr/>
        </p:nvPicPr>
        <p:blipFill>
          <a:blip r:embed="rId2" cstate="print"/>
          <a:srcRect/>
          <a:stretch>
            <a:fillRect/>
          </a:stretch>
        </p:blipFill>
        <p:spPr bwMode="auto">
          <a:xfrm>
            <a:off x="819150" y="2695575"/>
            <a:ext cx="7403523" cy="5553941"/>
          </a:xfrm>
          <a:prstGeom prst="rect">
            <a:avLst/>
          </a:prstGeom>
          <a:noFill/>
        </p:spPr>
      </p:pic>
    </p:spTree>
    <p:extLst>
      <p:ext uri="{BB962C8B-B14F-4D97-AF65-F5344CB8AC3E}">
        <p14:creationId xmlns:p14="http://schemas.microsoft.com/office/powerpoint/2010/main" val="2277079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5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5315">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253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5315"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44E0B90A-695C-4FC5-BCFE-87857FA2FB51}" type="slidenum">
              <a:rPr lang="en-US"/>
              <a:pPr>
                <a:defRPr/>
              </a:pPr>
              <a:t>45</a:t>
            </a:fld>
            <a:endParaRPr lang="en-US"/>
          </a:p>
        </p:txBody>
      </p:sp>
      <p:sp>
        <p:nvSpPr>
          <p:cNvPr id="526338" name="Rectangle 2"/>
          <p:cNvSpPr>
            <a:spLocks noGrp="1"/>
          </p:cNvSpPr>
          <p:nvPr>
            <p:ph type="title" idx="4294967295"/>
          </p:nvPr>
        </p:nvSpPr>
        <p:spPr/>
        <p:txBody>
          <a:bodyPr/>
          <a:lstStyle/>
          <a:p>
            <a:pPr algn="ctr"/>
            <a:r>
              <a:rPr lang="en-US" smtClean="0">
                <a:latin typeface="Tw Cen MT" pitchFamily="34" charset="0"/>
              </a:rPr>
              <a:t>Direct Mechanisms</a:t>
            </a:r>
          </a:p>
        </p:txBody>
      </p:sp>
      <p:sp>
        <p:nvSpPr>
          <p:cNvPr id="526339" name="Rectangle 3"/>
          <p:cNvSpPr>
            <a:spLocks noGrp="1"/>
          </p:cNvSpPr>
          <p:nvPr>
            <p:ph type="body" idx="4294967295"/>
          </p:nvPr>
        </p:nvSpPr>
        <p:spPr>
          <a:xfrm>
            <a:off x="304800" y="1600199"/>
            <a:ext cx="8461375" cy="5076825"/>
          </a:xfrm>
        </p:spPr>
        <p:txBody>
          <a:bodyPr>
            <a:normAutofit lnSpcReduction="10000"/>
          </a:bodyPr>
          <a:lstStyle/>
          <a:p>
            <a:r>
              <a:rPr lang="en-US" sz="2500" dirty="0" smtClean="0">
                <a:latin typeface="Tw Cen MT" pitchFamily="34" charset="0"/>
              </a:rPr>
              <a:t>What do we mean by “direct mechanism”?  Examples?</a:t>
            </a:r>
          </a:p>
          <a:p>
            <a:endParaRPr lang="en-US" sz="2500" dirty="0" smtClean="0">
              <a:latin typeface="Tw Cen MT" pitchFamily="34" charset="0"/>
            </a:endParaRPr>
          </a:p>
          <a:p>
            <a:r>
              <a:rPr lang="en-US" sz="2500" b="1" u="sng" dirty="0" smtClean="0">
                <a:latin typeface="Tw Cen MT" pitchFamily="34" charset="0"/>
              </a:rPr>
              <a:t>Screening</a:t>
            </a:r>
            <a:r>
              <a:rPr lang="en-US" sz="2500" dirty="0" smtClean="0">
                <a:latin typeface="Tw Cen MT" pitchFamily="34" charset="0"/>
              </a:rPr>
              <a:t> (ex-ante)</a:t>
            </a:r>
          </a:p>
          <a:p>
            <a:pPr lvl="1"/>
            <a:r>
              <a:rPr lang="en-US" sz="2200" dirty="0" smtClean="0">
                <a:latin typeface="Tw Cen MT" pitchFamily="34" charset="0"/>
              </a:rPr>
              <a:t>Loan application forms;</a:t>
            </a:r>
          </a:p>
          <a:p>
            <a:pPr lvl="1"/>
            <a:r>
              <a:rPr lang="en-US" sz="2200" dirty="0" smtClean="0">
                <a:latin typeface="Tw Cen MT" pitchFamily="34" charset="0"/>
              </a:rPr>
              <a:t>Investment project plans;</a:t>
            </a:r>
          </a:p>
          <a:p>
            <a:pPr lvl="1"/>
            <a:r>
              <a:rPr lang="en-US" sz="2200" dirty="0" smtClean="0">
                <a:latin typeface="Tw Cen MT" pitchFamily="34" charset="0"/>
              </a:rPr>
              <a:t>Loan officer inspects farm, business…</a:t>
            </a:r>
          </a:p>
          <a:p>
            <a:pPr lvl="1"/>
            <a:r>
              <a:rPr lang="en-US" sz="2200" dirty="0" smtClean="0">
                <a:latin typeface="Tw Cen MT" pitchFamily="34" charset="0"/>
              </a:rPr>
              <a:t>Loan officer interviews family and neighbors;</a:t>
            </a:r>
          </a:p>
          <a:p>
            <a:pPr lvl="1"/>
            <a:r>
              <a:rPr lang="en-US" sz="2200" dirty="0" smtClean="0">
                <a:latin typeface="Tw Cen MT" pitchFamily="34" charset="0"/>
              </a:rPr>
              <a:t>Consult credit bureau (if it exists);</a:t>
            </a:r>
          </a:p>
          <a:p>
            <a:pPr lvl="1"/>
            <a:endParaRPr lang="en-US" sz="2200" dirty="0" smtClean="0">
              <a:latin typeface="Tw Cen MT" pitchFamily="34" charset="0"/>
            </a:endParaRPr>
          </a:p>
          <a:p>
            <a:r>
              <a:rPr lang="en-US" sz="2500" b="1" u="sng" dirty="0" smtClean="0">
                <a:latin typeface="Tw Cen MT" pitchFamily="34" charset="0"/>
              </a:rPr>
              <a:t>Monitoring</a:t>
            </a:r>
            <a:r>
              <a:rPr lang="en-US" sz="2500" dirty="0" smtClean="0">
                <a:latin typeface="Tw Cen MT" pitchFamily="34" charset="0"/>
              </a:rPr>
              <a:t> (ex-post)</a:t>
            </a:r>
          </a:p>
          <a:p>
            <a:pPr lvl="1"/>
            <a:r>
              <a:rPr lang="en-US" sz="2200" dirty="0" smtClean="0">
                <a:latin typeface="Tw Cen MT" pitchFamily="34" charset="0"/>
              </a:rPr>
              <a:t>Visit borrower (or farm/business) to check on progress of the project;</a:t>
            </a:r>
          </a:p>
          <a:p>
            <a:pPr lvl="1"/>
            <a:r>
              <a:rPr lang="en-US" sz="2200" dirty="0" smtClean="0">
                <a:latin typeface="Tw Cen MT" pitchFamily="34" charset="0"/>
              </a:rPr>
              <a:t>Show up right before harvest time!</a:t>
            </a:r>
          </a:p>
        </p:txBody>
      </p:sp>
    </p:spTree>
    <p:extLst>
      <p:ext uri="{BB962C8B-B14F-4D97-AF65-F5344CB8AC3E}">
        <p14:creationId xmlns:p14="http://schemas.microsoft.com/office/powerpoint/2010/main" val="35185924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6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63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633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2633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26339">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26339">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26339">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26339">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26339">
                                            <p:txEl>
                                              <p:pRg st="10" end="10"/>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2633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6339"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A8F083C2-DC89-4481-B6E2-7FBDC88E6826}" type="slidenum">
              <a:rPr lang="en-US"/>
              <a:pPr>
                <a:defRPr/>
              </a:pPr>
              <a:t>46</a:t>
            </a:fld>
            <a:endParaRPr lang="en-US"/>
          </a:p>
        </p:txBody>
      </p:sp>
      <p:sp>
        <p:nvSpPr>
          <p:cNvPr id="527362" name="Rectangle 2"/>
          <p:cNvSpPr>
            <a:spLocks noGrp="1"/>
          </p:cNvSpPr>
          <p:nvPr>
            <p:ph type="title" idx="4294967295"/>
          </p:nvPr>
        </p:nvSpPr>
        <p:spPr>
          <a:xfrm>
            <a:off x="457200" y="152400"/>
            <a:ext cx="8229600" cy="639763"/>
          </a:xfrm>
        </p:spPr>
        <p:txBody>
          <a:bodyPr/>
          <a:lstStyle/>
          <a:p>
            <a:pPr algn="ctr"/>
            <a:r>
              <a:rPr lang="en-US" sz="4000" smtClean="0">
                <a:latin typeface="Tw Cen MT" pitchFamily="34" charset="0"/>
              </a:rPr>
              <a:t>Role for Government??</a:t>
            </a:r>
          </a:p>
        </p:txBody>
      </p:sp>
      <p:sp>
        <p:nvSpPr>
          <p:cNvPr id="527363" name="Rectangle 3"/>
          <p:cNvSpPr>
            <a:spLocks noGrp="1"/>
          </p:cNvSpPr>
          <p:nvPr>
            <p:ph type="body" idx="4294967295"/>
          </p:nvPr>
        </p:nvSpPr>
        <p:spPr>
          <a:xfrm>
            <a:off x="457200" y="1638300"/>
            <a:ext cx="8229600" cy="4487863"/>
          </a:xfrm>
        </p:spPr>
        <p:txBody>
          <a:bodyPr/>
          <a:lstStyle/>
          <a:p>
            <a:r>
              <a:rPr lang="en-US" smtClean="0">
                <a:latin typeface="Tw Cen MT" pitchFamily="34" charset="0"/>
              </a:rPr>
              <a:t>Given the potential for credit rationing (especially among the poor), what should government do?</a:t>
            </a:r>
          </a:p>
          <a:p>
            <a:endParaRPr lang="en-US" smtClean="0">
              <a:latin typeface="Tw Cen MT" pitchFamily="34" charset="0"/>
            </a:endParaRPr>
          </a:p>
        </p:txBody>
      </p:sp>
    </p:spTree>
    <p:extLst>
      <p:ext uri="{BB962C8B-B14F-4D97-AF65-F5344CB8AC3E}">
        <p14:creationId xmlns:p14="http://schemas.microsoft.com/office/powerpoint/2010/main" val="301126447"/>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59D63D45-8F27-4BD6-8BE5-B91D2939511D}" type="slidenum">
              <a:rPr lang="en-US"/>
              <a:pPr>
                <a:defRPr/>
              </a:pPr>
              <a:t>47</a:t>
            </a:fld>
            <a:endParaRPr lang="en-US"/>
          </a:p>
        </p:txBody>
      </p:sp>
      <p:sp>
        <p:nvSpPr>
          <p:cNvPr id="528386" name="Rectangle 2"/>
          <p:cNvSpPr>
            <a:spLocks noGrp="1"/>
          </p:cNvSpPr>
          <p:nvPr>
            <p:ph type="title" idx="4294967295"/>
          </p:nvPr>
        </p:nvSpPr>
        <p:spPr>
          <a:xfrm>
            <a:off x="152400" y="152400"/>
            <a:ext cx="8839200" cy="1143000"/>
          </a:xfrm>
        </p:spPr>
        <p:txBody>
          <a:bodyPr/>
          <a:lstStyle/>
          <a:p>
            <a:pPr algn="ctr"/>
            <a:r>
              <a:rPr lang="en-US" sz="2800" smtClean="0">
                <a:latin typeface="Tw Cen MT" pitchFamily="34" charset="0"/>
              </a:rPr>
              <a:t>1950’s – 1980’s:</a:t>
            </a:r>
            <a:br>
              <a:rPr lang="en-US" sz="2800" smtClean="0">
                <a:latin typeface="Tw Cen MT" pitchFamily="34" charset="0"/>
              </a:rPr>
            </a:br>
            <a:r>
              <a:rPr lang="en-US" sz="2800" smtClean="0">
                <a:latin typeface="Tw Cen MT" pitchFamily="34" charset="0"/>
              </a:rPr>
              <a:t>Active involvement in allocating credit (Big Idea)</a:t>
            </a:r>
          </a:p>
        </p:txBody>
      </p:sp>
      <p:sp>
        <p:nvSpPr>
          <p:cNvPr id="528387" name="Rectangle 3"/>
          <p:cNvSpPr>
            <a:spLocks noGrp="1"/>
          </p:cNvSpPr>
          <p:nvPr>
            <p:ph type="body" idx="4294967295"/>
          </p:nvPr>
        </p:nvSpPr>
        <p:spPr>
          <a:xfrm>
            <a:off x="228600" y="1571624"/>
            <a:ext cx="8686800" cy="5172075"/>
          </a:xfrm>
        </p:spPr>
        <p:txBody>
          <a:bodyPr>
            <a:normAutofit lnSpcReduction="10000"/>
          </a:bodyPr>
          <a:lstStyle/>
          <a:p>
            <a:r>
              <a:rPr lang="en-US" sz="2500" dirty="0" smtClean="0">
                <a:latin typeface="Tw Cen MT" pitchFamily="34" charset="0"/>
              </a:rPr>
              <a:t>Policies:</a:t>
            </a:r>
          </a:p>
          <a:p>
            <a:pPr lvl="1"/>
            <a:r>
              <a:rPr lang="en-US" sz="2200" dirty="0" smtClean="0">
                <a:latin typeface="Tw Cen MT" pitchFamily="34" charset="0"/>
              </a:rPr>
              <a:t>Directly lend government funds via State Development Banks;</a:t>
            </a:r>
          </a:p>
          <a:p>
            <a:pPr lvl="1"/>
            <a:r>
              <a:rPr lang="en-US" sz="2200" dirty="0" smtClean="0">
                <a:latin typeface="Tw Cen MT" pitchFamily="34" charset="0"/>
              </a:rPr>
              <a:t>Require commercial banks to lend certain fraction of portfolio to “target” sectors (</a:t>
            </a:r>
            <a:r>
              <a:rPr lang="en-US" sz="2200" dirty="0" err="1" smtClean="0">
                <a:latin typeface="Tw Cen MT" pitchFamily="34" charset="0"/>
              </a:rPr>
              <a:t>ag</a:t>
            </a:r>
            <a:r>
              <a:rPr lang="en-US" sz="2200" dirty="0" smtClean="0">
                <a:latin typeface="Tw Cen MT" pitchFamily="34" charset="0"/>
              </a:rPr>
              <a:t>);</a:t>
            </a:r>
          </a:p>
          <a:p>
            <a:pPr lvl="1"/>
            <a:r>
              <a:rPr lang="en-US" sz="2200" dirty="0" smtClean="0">
                <a:latin typeface="Tw Cen MT" pitchFamily="34" charset="0"/>
              </a:rPr>
              <a:t>Impose interest rate ceiling;</a:t>
            </a:r>
          </a:p>
          <a:p>
            <a:pPr lvl="1"/>
            <a:endParaRPr lang="en-US" sz="2200" dirty="0" smtClean="0">
              <a:latin typeface="Tw Cen MT" pitchFamily="34" charset="0"/>
            </a:endParaRPr>
          </a:p>
          <a:p>
            <a:r>
              <a:rPr lang="en-US" sz="2500" dirty="0" smtClean="0">
                <a:latin typeface="Tw Cen MT" pitchFamily="34" charset="0"/>
              </a:rPr>
              <a:t>Results:</a:t>
            </a:r>
          </a:p>
          <a:p>
            <a:pPr lvl="1"/>
            <a:r>
              <a:rPr lang="en-US" sz="2200" dirty="0" smtClean="0">
                <a:latin typeface="Tw Cen MT" pitchFamily="34" charset="0"/>
              </a:rPr>
              <a:t>Disaster (with a few exceptions…)</a:t>
            </a:r>
          </a:p>
          <a:p>
            <a:pPr lvl="1"/>
            <a:r>
              <a:rPr lang="en-US" sz="2200" dirty="0" smtClean="0">
                <a:latin typeface="Tw Cen MT" pitchFamily="34" charset="0"/>
              </a:rPr>
              <a:t>Default rates excessive…often &gt;75%</a:t>
            </a:r>
          </a:p>
          <a:p>
            <a:pPr lvl="2"/>
            <a:r>
              <a:rPr lang="en-US" sz="2100" dirty="0" smtClean="0">
                <a:latin typeface="Tw Cen MT" pitchFamily="34" charset="0"/>
              </a:rPr>
              <a:t>Govt. is no better at solving information problems than banks!</a:t>
            </a:r>
          </a:p>
          <a:p>
            <a:pPr lvl="2"/>
            <a:r>
              <a:rPr lang="en-US" sz="2100" dirty="0" smtClean="0">
                <a:latin typeface="Tw Cen MT" pitchFamily="34" charset="0"/>
              </a:rPr>
              <a:t>Decisions driven by politics and rent seeking.</a:t>
            </a:r>
          </a:p>
          <a:p>
            <a:pPr lvl="1"/>
            <a:r>
              <a:rPr lang="en-US" sz="2200" dirty="0" smtClean="0">
                <a:latin typeface="Tw Cen MT" pitchFamily="34" charset="0"/>
              </a:rPr>
              <a:t>Contributed to hyper-inflation</a:t>
            </a:r>
          </a:p>
          <a:p>
            <a:pPr lvl="1"/>
            <a:r>
              <a:rPr lang="en-US" sz="2200" dirty="0" smtClean="0">
                <a:latin typeface="Tw Cen MT" pitchFamily="34" charset="0"/>
              </a:rPr>
              <a:t>Artificially low interest rates impeded deposit mobilization</a:t>
            </a:r>
          </a:p>
          <a:p>
            <a:endParaRPr lang="en-US" sz="2500" dirty="0" smtClean="0">
              <a:latin typeface="Tw Cen MT" pitchFamily="34" charset="0"/>
            </a:endParaRPr>
          </a:p>
        </p:txBody>
      </p:sp>
    </p:spTree>
    <p:extLst>
      <p:ext uri="{BB962C8B-B14F-4D97-AF65-F5344CB8AC3E}">
        <p14:creationId xmlns:p14="http://schemas.microsoft.com/office/powerpoint/2010/main" val="375548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8387">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8387">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838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28387">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28387">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28387">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28387">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28387">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28387">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28387">
                                            <p:txEl>
                                              <p:pRg st="10" end="1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28387">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8387"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75E86974-2954-40DC-8166-C168B906AFAC}" type="slidenum">
              <a:rPr lang="en-US"/>
              <a:pPr>
                <a:defRPr/>
              </a:pPr>
              <a:t>48</a:t>
            </a:fld>
            <a:endParaRPr lang="en-US"/>
          </a:p>
        </p:txBody>
      </p:sp>
      <p:sp>
        <p:nvSpPr>
          <p:cNvPr id="529410" name="Rectangle 2"/>
          <p:cNvSpPr>
            <a:spLocks noGrp="1"/>
          </p:cNvSpPr>
          <p:nvPr>
            <p:ph type="title" idx="4294967295"/>
          </p:nvPr>
        </p:nvSpPr>
        <p:spPr/>
        <p:txBody>
          <a:bodyPr/>
          <a:lstStyle/>
          <a:p>
            <a:r>
              <a:rPr lang="en-US" smtClean="0">
                <a:latin typeface="Tw Cen MT" pitchFamily="34" charset="0"/>
              </a:rPr>
              <a:t>1990’s:  Financial Liberalization</a:t>
            </a:r>
          </a:p>
        </p:txBody>
      </p:sp>
      <p:sp>
        <p:nvSpPr>
          <p:cNvPr id="529411" name="Rectangle 3"/>
          <p:cNvSpPr>
            <a:spLocks noGrp="1"/>
          </p:cNvSpPr>
          <p:nvPr>
            <p:ph type="body" idx="4294967295"/>
          </p:nvPr>
        </p:nvSpPr>
        <p:spPr>
          <a:xfrm>
            <a:off x="228600" y="1600200"/>
            <a:ext cx="8537575" cy="4525963"/>
          </a:xfrm>
        </p:spPr>
        <p:txBody>
          <a:bodyPr/>
          <a:lstStyle/>
          <a:p>
            <a:r>
              <a:rPr lang="en-US" dirty="0" smtClean="0">
                <a:latin typeface="Tw Cen MT" pitchFamily="34" charset="0"/>
              </a:rPr>
              <a:t>Policies:</a:t>
            </a:r>
          </a:p>
          <a:p>
            <a:pPr lvl="1"/>
            <a:r>
              <a:rPr lang="en-US" dirty="0" smtClean="0">
                <a:latin typeface="Tw Cen MT" pitchFamily="34" charset="0"/>
              </a:rPr>
              <a:t>Shut down development banks;</a:t>
            </a:r>
          </a:p>
          <a:p>
            <a:pPr lvl="1"/>
            <a:r>
              <a:rPr lang="en-US" dirty="0" smtClean="0">
                <a:latin typeface="Tw Cen MT" pitchFamily="34" charset="0"/>
              </a:rPr>
              <a:t>Liberalize interest rates;</a:t>
            </a:r>
          </a:p>
          <a:p>
            <a:pPr lvl="1"/>
            <a:endParaRPr lang="en-US" dirty="0" smtClean="0">
              <a:latin typeface="Tw Cen MT" pitchFamily="34" charset="0"/>
            </a:endParaRPr>
          </a:p>
          <a:p>
            <a:r>
              <a:rPr lang="en-US" dirty="0" smtClean="0">
                <a:latin typeface="Tw Cen MT" pitchFamily="34" charset="0"/>
              </a:rPr>
              <a:t>Results:</a:t>
            </a:r>
          </a:p>
          <a:p>
            <a:pPr lvl="1"/>
            <a:r>
              <a:rPr lang="en-US" dirty="0" smtClean="0">
                <a:latin typeface="Tw Cen MT" pitchFamily="34" charset="0"/>
              </a:rPr>
              <a:t>Helps stabilize economy (lower inflation and helps </a:t>
            </a:r>
            <a:r>
              <a:rPr lang="en-US" dirty="0" err="1" smtClean="0">
                <a:latin typeface="Tw Cen MT" pitchFamily="34" charset="0"/>
              </a:rPr>
              <a:t>restor</a:t>
            </a:r>
            <a:r>
              <a:rPr lang="en-US" dirty="0" smtClean="0">
                <a:latin typeface="Tw Cen MT" pitchFamily="34" charset="0"/>
              </a:rPr>
              <a:t> balanced budget);</a:t>
            </a:r>
          </a:p>
          <a:p>
            <a:pPr lvl="1"/>
            <a:r>
              <a:rPr lang="en-US" dirty="0" smtClean="0">
                <a:latin typeface="Tw Cen MT" pitchFamily="34" charset="0"/>
              </a:rPr>
              <a:t>But…credit access not much improved…especially for rural poor.</a:t>
            </a:r>
          </a:p>
        </p:txBody>
      </p:sp>
    </p:spTree>
    <p:extLst>
      <p:ext uri="{BB962C8B-B14F-4D97-AF65-F5344CB8AC3E}">
        <p14:creationId xmlns:p14="http://schemas.microsoft.com/office/powerpoint/2010/main" val="1900890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941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2941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2941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941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29411">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29411">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9411"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DB0E9284-99CE-4CC4-AAAF-140AF50A338B}" type="slidenum">
              <a:rPr lang="en-US"/>
              <a:pPr>
                <a:defRPr/>
              </a:pPr>
              <a:t>49</a:t>
            </a:fld>
            <a:endParaRPr lang="en-US"/>
          </a:p>
        </p:txBody>
      </p:sp>
      <p:sp>
        <p:nvSpPr>
          <p:cNvPr id="530434" name="Rectangle 2"/>
          <p:cNvSpPr>
            <a:spLocks noGrp="1"/>
          </p:cNvSpPr>
          <p:nvPr>
            <p:ph type="title" idx="4294967295"/>
          </p:nvPr>
        </p:nvSpPr>
        <p:spPr>
          <a:xfrm>
            <a:off x="400050" y="228600"/>
            <a:ext cx="8362950" cy="752475"/>
          </a:xfrm>
        </p:spPr>
        <p:txBody>
          <a:bodyPr/>
          <a:lstStyle/>
          <a:p>
            <a:pPr algn="ctr"/>
            <a:r>
              <a:rPr lang="en-US" sz="3200" dirty="0" smtClean="0">
                <a:latin typeface="Tw Cen MT" pitchFamily="34" charset="0"/>
              </a:rPr>
              <a:t>2000 and beyond: </a:t>
            </a:r>
            <a:br>
              <a:rPr lang="en-US" sz="3200" dirty="0" smtClean="0">
                <a:latin typeface="Tw Cen MT" pitchFamily="34" charset="0"/>
              </a:rPr>
            </a:br>
            <a:r>
              <a:rPr lang="en-US" sz="3200" dirty="0" smtClean="0">
                <a:latin typeface="Tw Cen MT" pitchFamily="34" charset="0"/>
              </a:rPr>
              <a:t>Second Stage of Market Oriented Reforms</a:t>
            </a:r>
          </a:p>
        </p:txBody>
      </p:sp>
      <p:sp>
        <p:nvSpPr>
          <p:cNvPr id="530435" name="Rectangle 3"/>
          <p:cNvSpPr>
            <a:spLocks noGrp="1"/>
          </p:cNvSpPr>
          <p:nvPr>
            <p:ph type="body" idx="4294967295"/>
          </p:nvPr>
        </p:nvSpPr>
        <p:spPr>
          <a:xfrm>
            <a:off x="-1" y="1524000"/>
            <a:ext cx="8963025" cy="5334000"/>
          </a:xfrm>
        </p:spPr>
        <p:txBody>
          <a:bodyPr/>
          <a:lstStyle/>
          <a:p>
            <a:pPr>
              <a:lnSpc>
                <a:spcPct val="80000"/>
              </a:lnSpc>
            </a:pPr>
            <a:r>
              <a:rPr lang="en-US" sz="2200" dirty="0" smtClean="0">
                <a:latin typeface="Tw Cen MT" pitchFamily="34" charset="0"/>
              </a:rPr>
              <a:t>Policies:</a:t>
            </a:r>
          </a:p>
          <a:p>
            <a:pPr lvl="1">
              <a:lnSpc>
                <a:spcPct val="80000"/>
              </a:lnSpc>
            </a:pPr>
            <a:r>
              <a:rPr lang="en-US" sz="2000" dirty="0" smtClean="0">
                <a:latin typeface="Tw Cen MT" pitchFamily="34" charset="0"/>
              </a:rPr>
              <a:t>Land market liberalization (</a:t>
            </a:r>
            <a:r>
              <a:rPr lang="en-US" sz="2100" dirty="0" smtClean="0">
                <a:latin typeface="Tw Cen MT" pitchFamily="34" charset="0"/>
              </a:rPr>
              <a:t>Eliminate land rental and sales restrictions);</a:t>
            </a:r>
          </a:p>
          <a:p>
            <a:pPr lvl="1">
              <a:lnSpc>
                <a:spcPct val="80000"/>
              </a:lnSpc>
            </a:pPr>
            <a:r>
              <a:rPr lang="en-US" sz="2000" dirty="0" smtClean="0">
                <a:latin typeface="Tw Cen MT" pitchFamily="34" charset="0"/>
              </a:rPr>
              <a:t>Property rights reform and titling programs;</a:t>
            </a:r>
          </a:p>
          <a:p>
            <a:pPr lvl="1">
              <a:lnSpc>
                <a:spcPct val="80000"/>
              </a:lnSpc>
            </a:pPr>
            <a:r>
              <a:rPr lang="en-US" sz="2000" dirty="0" smtClean="0">
                <a:latin typeface="Tw Cen MT" pitchFamily="34" charset="0"/>
              </a:rPr>
              <a:t>Strengthen regulatory capacity of the state over financial institutions;</a:t>
            </a:r>
          </a:p>
          <a:p>
            <a:pPr lvl="1">
              <a:lnSpc>
                <a:spcPct val="80000"/>
              </a:lnSpc>
            </a:pPr>
            <a:r>
              <a:rPr lang="en-US" sz="2000" dirty="0" smtClean="0">
                <a:latin typeface="Tw Cen MT" pitchFamily="34" charset="0"/>
              </a:rPr>
              <a:t>Strengthen insurance markets and risk management capacity of rural households (next week);</a:t>
            </a:r>
          </a:p>
          <a:p>
            <a:pPr lvl="1">
              <a:lnSpc>
                <a:spcPct val="80000"/>
              </a:lnSpc>
            </a:pPr>
            <a:r>
              <a:rPr lang="en-US" sz="2000" dirty="0" smtClean="0">
                <a:latin typeface="Tw Cen MT" pitchFamily="34" charset="0"/>
              </a:rPr>
              <a:t>Build/Support credit bureaus;</a:t>
            </a:r>
          </a:p>
          <a:p>
            <a:pPr lvl="1">
              <a:lnSpc>
                <a:spcPct val="80000"/>
              </a:lnSpc>
            </a:pPr>
            <a:r>
              <a:rPr lang="en-US" sz="2000" dirty="0" smtClean="0">
                <a:latin typeface="Tw Cen MT" pitchFamily="34" charset="0"/>
              </a:rPr>
              <a:t>Invest in legal/court system to reduce transaction costs in contract enforcement;</a:t>
            </a:r>
          </a:p>
          <a:p>
            <a:pPr lvl="1">
              <a:lnSpc>
                <a:spcPct val="80000"/>
              </a:lnSpc>
            </a:pPr>
            <a:r>
              <a:rPr lang="en-US" sz="2000" dirty="0" smtClean="0">
                <a:latin typeface="Tw Cen MT" pitchFamily="34" charset="0"/>
              </a:rPr>
              <a:t>Support alternative financial institutions…MICRO CREDIT.</a:t>
            </a:r>
          </a:p>
          <a:p>
            <a:pPr lvl="1">
              <a:lnSpc>
                <a:spcPct val="80000"/>
              </a:lnSpc>
              <a:buFont typeface="Wingdings 2" pitchFamily="18" charset="2"/>
              <a:buNone/>
            </a:pPr>
            <a:endParaRPr lang="en-US" sz="2000" dirty="0" smtClean="0">
              <a:latin typeface="Tw Cen MT" pitchFamily="34" charset="0"/>
            </a:endParaRPr>
          </a:p>
          <a:p>
            <a:pPr>
              <a:lnSpc>
                <a:spcPct val="80000"/>
              </a:lnSpc>
            </a:pPr>
            <a:r>
              <a:rPr lang="en-US" sz="2200" dirty="0" smtClean="0">
                <a:latin typeface="Tw Cen MT" pitchFamily="34" charset="0"/>
              </a:rPr>
              <a:t>KEY:  State supports credit markets by correcting distortions, externalities or failures in complementary markets.</a:t>
            </a:r>
          </a:p>
          <a:p>
            <a:pPr>
              <a:lnSpc>
                <a:spcPct val="80000"/>
              </a:lnSpc>
              <a:buFont typeface="Wingdings" pitchFamily="2" charset="2"/>
              <a:buNone/>
            </a:pPr>
            <a:endParaRPr lang="en-US" sz="2200" dirty="0" smtClean="0">
              <a:latin typeface="Tw Cen MT" pitchFamily="34" charset="0"/>
            </a:endParaRPr>
          </a:p>
          <a:p>
            <a:pPr>
              <a:lnSpc>
                <a:spcPct val="80000"/>
              </a:lnSpc>
            </a:pPr>
            <a:r>
              <a:rPr lang="en-US" sz="2200" dirty="0" smtClean="0">
                <a:latin typeface="Tw Cen MT" pitchFamily="34" charset="0"/>
              </a:rPr>
              <a:t>Results:</a:t>
            </a:r>
          </a:p>
          <a:p>
            <a:pPr lvl="1">
              <a:lnSpc>
                <a:spcPct val="80000"/>
              </a:lnSpc>
            </a:pPr>
            <a:r>
              <a:rPr lang="en-US" sz="2000" dirty="0" smtClean="0">
                <a:latin typeface="Tw Cen MT" pitchFamily="34" charset="0"/>
              </a:rPr>
              <a:t>??? Too early to tell ???</a:t>
            </a:r>
          </a:p>
        </p:txBody>
      </p:sp>
    </p:spTree>
    <p:extLst>
      <p:ext uri="{BB962C8B-B14F-4D97-AF65-F5344CB8AC3E}">
        <p14:creationId xmlns:p14="http://schemas.microsoft.com/office/powerpoint/2010/main" val="318030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0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0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0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04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043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3043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3043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3043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30435">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30435">
                                            <p:txEl>
                                              <p:pRg st="11" end="11"/>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30435">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0435"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75107EBA-3C95-4390-85C0-1AFB42C9640B}" type="slidenum">
              <a:rPr lang="en-US"/>
              <a:pPr>
                <a:defRPr/>
              </a:pPr>
              <a:t>50</a:t>
            </a:fld>
            <a:endParaRPr lang="en-US"/>
          </a:p>
        </p:txBody>
      </p:sp>
      <p:sp>
        <p:nvSpPr>
          <p:cNvPr id="534530" name="Rectangle 2"/>
          <p:cNvSpPr>
            <a:spLocks noGrp="1"/>
          </p:cNvSpPr>
          <p:nvPr>
            <p:ph type="title" idx="4294967295"/>
          </p:nvPr>
        </p:nvSpPr>
        <p:spPr/>
        <p:txBody>
          <a:bodyPr/>
          <a:lstStyle/>
          <a:p>
            <a:pPr algn="ctr"/>
            <a:r>
              <a:rPr lang="en-US" smtClean="0">
                <a:latin typeface="Tw Cen MT" pitchFamily="34" charset="0"/>
              </a:rPr>
              <a:t>What is Micro-Credit?</a:t>
            </a:r>
          </a:p>
        </p:txBody>
      </p:sp>
      <p:sp>
        <p:nvSpPr>
          <p:cNvPr id="534531" name="Rectangle 3"/>
          <p:cNvSpPr>
            <a:spLocks noGrp="1"/>
          </p:cNvSpPr>
          <p:nvPr>
            <p:ph type="body" idx="4294967295"/>
          </p:nvPr>
        </p:nvSpPr>
        <p:spPr>
          <a:xfrm>
            <a:off x="171450" y="1600200"/>
            <a:ext cx="8594725" cy="5257800"/>
          </a:xfrm>
        </p:spPr>
        <p:txBody>
          <a:bodyPr/>
          <a:lstStyle/>
          <a:p>
            <a:pPr>
              <a:lnSpc>
                <a:spcPct val="80000"/>
              </a:lnSpc>
            </a:pPr>
            <a:r>
              <a:rPr lang="en-US" sz="2100" dirty="0" smtClean="0">
                <a:latin typeface="Tw Cen MT" pitchFamily="34" charset="0"/>
              </a:rPr>
              <a:t>The provision of very small (micro) loans, typically less than $100</a:t>
            </a:r>
          </a:p>
          <a:p>
            <a:pPr>
              <a:lnSpc>
                <a:spcPct val="80000"/>
              </a:lnSpc>
            </a:pPr>
            <a:r>
              <a:rPr lang="en-US" sz="2100" dirty="0" smtClean="0">
                <a:latin typeface="Tw Cen MT" pitchFamily="34" charset="0"/>
              </a:rPr>
              <a:t>Loans made by institutions (informal lenders have always done this!);</a:t>
            </a:r>
          </a:p>
          <a:p>
            <a:pPr>
              <a:lnSpc>
                <a:spcPct val="80000"/>
              </a:lnSpc>
            </a:pPr>
            <a:r>
              <a:rPr lang="en-US" sz="2100" dirty="0" smtClean="0">
                <a:latin typeface="Tw Cen MT" pitchFamily="34" charset="0"/>
              </a:rPr>
              <a:t>Target clientele: </a:t>
            </a:r>
          </a:p>
          <a:p>
            <a:pPr lvl="1">
              <a:lnSpc>
                <a:spcPct val="80000"/>
              </a:lnSpc>
            </a:pPr>
            <a:r>
              <a:rPr lang="en-US" sz="2000" u="sng" dirty="0" smtClean="0">
                <a:latin typeface="Tw Cen MT" pitchFamily="34" charset="0"/>
              </a:rPr>
              <a:t>Poor</a:t>
            </a:r>
            <a:r>
              <a:rPr lang="en-US" sz="2000" dirty="0" smtClean="0">
                <a:latin typeface="Tw Cen MT" pitchFamily="34" charset="0"/>
              </a:rPr>
              <a:t>:  People below or near the poverty line;</a:t>
            </a:r>
          </a:p>
          <a:p>
            <a:pPr lvl="1">
              <a:lnSpc>
                <a:spcPct val="80000"/>
              </a:lnSpc>
            </a:pPr>
            <a:r>
              <a:rPr lang="en-US" sz="2000" u="sng" dirty="0" smtClean="0">
                <a:latin typeface="Tw Cen MT" pitchFamily="34" charset="0"/>
              </a:rPr>
              <a:t>Excluded</a:t>
            </a:r>
            <a:r>
              <a:rPr lang="en-US" sz="2000" dirty="0" smtClean="0">
                <a:latin typeface="Tw Cen MT" pitchFamily="34" charset="0"/>
              </a:rPr>
              <a:t>:  Those traditionally excluded from the formal credit market (banks);</a:t>
            </a:r>
          </a:p>
          <a:p>
            <a:pPr lvl="1">
              <a:lnSpc>
                <a:spcPct val="80000"/>
              </a:lnSpc>
            </a:pPr>
            <a:r>
              <a:rPr lang="en-US" sz="2000" u="sng" dirty="0" smtClean="0">
                <a:latin typeface="Tw Cen MT" pitchFamily="34" charset="0"/>
              </a:rPr>
              <a:t>Entrepreneurs</a:t>
            </a:r>
            <a:r>
              <a:rPr lang="en-US" sz="2000" dirty="0" smtClean="0">
                <a:latin typeface="Tw Cen MT" pitchFamily="34" charset="0"/>
              </a:rPr>
              <a:t>:  Those who have small-scale (typically informal) businesses.</a:t>
            </a:r>
          </a:p>
          <a:p>
            <a:pPr lvl="1">
              <a:lnSpc>
                <a:spcPct val="80000"/>
              </a:lnSpc>
            </a:pPr>
            <a:endParaRPr lang="en-US" sz="2000" dirty="0" smtClean="0">
              <a:latin typeface="Tw Cen MT" pitchFamily="34" charset="0"/>
            </a:endParaRPr>
          </a:p>
          <a:p>
            <a:pPr>
              <a:lnSpc>
                <a:spcPct val="80000"/>
              </a:lnSpc>
            </a:pPr>
            <a:r>
              <a:rPr lang="en-US" sz="2100" dirty="0" smtClean="0">
                <a:latin typeface="Tw Cen MT" pitchFamily="34" charset="0"/>
              </a:rPr>
              <a:t>Loans typically made…</a:t>
            </a:r>
          </a:p>
          <a:p>
            <a:pPr lvl="1">
              <a:lnSpc>
                <a:spcPct val="80000"/>
              </a:lnSpc>
            </a:pPr>
            <a:r>
              <a:rPr lang="en-US" sz="2000" dirty="0" smtClean="0">
                <a:latin typeface="Tw Cen MT" pitchFamily="34" charset="0"/>
              </a:rPr>
              <a:t>…without collateral;</a:t>
            </a:r>
          </a:p>
          <a:p>
            <a:pPr lvl="1">
              <a:lnSpc>
                <a:spcPct val="80000"/>
              </a:lnSpc>
            </a:pPr>
            <a:r>
              <a:rPr lang="en-US" sz="2000" dirty="0" smtClean="0">
                <a:latin typeface="Tw Cen MT" pitchFamily="34" charset="0"/>
              </a:rPr>
              <a:t>…to women;</a:t>
            </a:r>
          </a:p>
          <a:p>
            <a:pPr lvl="1">
              <a:lnSpc>
                <a:spcPct val="80000"/>
              </a:lnSpc>
            </a:pPr>
            <a:r>
              <a:rPr lang="en-US" sz="2000" dirty="0" smtClean="0">
                <a:latin typeface="Tw Cen MT" pitchFamily="34" charset="0"/>
              </a:rPr>
              <a:t>…to groups.</a:t>
            </a:r>
          </a:p>
          <a:p>
            <a:pPr lvl="1">
              <a:lnSpc>
                <a:spcPct val="80000"/>
              </a:lnSpc>
            </a:pPr>
            <a:endParaRPr lang="en-US" sz="2000" dirty="0" smtClean="0">
              <a:latin typeface="Tw Cen MT" pitchFamily="34" charset="0"/>
            </a:endParaRPr>
          </a:p>
          <a:p>
            <a:pPr>
              <a:lnSpc>
                <a:spcPct val="80000"/>
              </a:lnSpc>
            </a:pPr>
            <a:r>
              <a:rPr lang="en-US" sz="2100" dirty="0" smtClean="0">
                <a:latin typeface="Tw Cen MT" pitchFamily="34" charset="0"/>
              </a:rPr>
              <a:t>Micro-credit is just one part of </a:t>
            </a:r>
            <a:r>
              <a:rPr lang="en-US" sz="2100" b="1" i="1" dirty="0" smtClean="0">
                <a:latin typeface="Tw Cen MT" pitchFamily="34" charset="0"/>
              </a:rPr>
              <a:t>micro-finance</a:t>
            </a:r>
            <a:r>
              <a:rPr lang="en-US" sz="2100" dirty="0" smtClean="0">
                <a:latin typeface="Tw Cen MT" pitchFamily="34" charset="0"/>
              </a:rPr>
              <a:t>;</a:t>
            </a:r>
          </a:p>
          <a:p>
            <a:pPr lvl="1">
              <a:lnSpc>
                <a:spcPct val="80000"/>
              </a:lnSpc>
            </a:pPr>
            <a:r>
              <a:rPr lang="en-US" sz="2000" dirty="0" smtClean="0">
                <a:latin typeface="Tw Cen MT" pitchFamily="34" charset="0"/>
              </a:rPr>
              <a:t>Includes other financial services to the poor</a:t>
            </a:r>
          </a:p>
          <a:p>
            <a:pPr lvl="1">
              <a:lnSpc>
                <a:spcPct val="80000"/>
              </a:lnSpc>
            </a:pPr>
            <a:r>
              <a:rPr lang="en-US" sz="2000" dirty="0" smtClean="0">
                <a:latin typeface="Tw Cen MT" pitchFamily="34" charset="0"/>
              </a:rPr>
              <a:t>Savings, insurance, financial education</a:t>
            </a:r>
          </a:p>
          <a:p>
            <a:pPr lvl="1">
              <a:lnSpc>
                <a:spcPct val="80000"/>
              </a:lnSpc>
            </a:pPr>
            <a:endParaRPr lang="en-US" sz="2000" dirty="0" smtClean="0">
              <a:latin typeface="Tw Cen MT" pitchFamily="34" charset="0"/>
            </a:endParaRPr>
          </a:p>
        </p:txBody>
      </p:sp>
    </p:spTree>
    <p:extLst>
      <p:ext uri="{BB962C8B-B14F-4D97-AF65-F5344CB8AC3E}">
        <p14:creationId xmlns:p14="http://schemas.microsoft.com/office/powerpoint/2010/main" val="1395362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4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45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4531">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4531">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453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4531">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34531">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34531">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34531">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34531">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34531">
                                            <p:txEl>
                                              <p:pRg st="12" end="12"/>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34531">
                                            <p:txEl>
                                              <p:pRg st="13" end="13"/>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34531">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4531"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11"/>
          <p:cNvSpPr>
            <a:spLocks noGrp="1"/>
          </p:cNvSpPr>
          <p:nvPr>
            <p:ph type="sldNum" sz="quarter" idx="11"/>
          </p:nvPr>
        </p:nvSpPr>
        <p:spPr/>
        <p:txBody>
          <a:bodyPr>
            <a:normAutofit fontScale="85000" lnSpcReduction="20000"/>
          </a:bodyPr>
          <a:lstStyle/>
          <a:p>
            <a:pPr>
              <a:defRPr/>
            </a:pPr>
            <a:fld id="{87BF48A6-B080-4DA0-A068-9E2CA08C90C9}" type="slidenum">
              <a:rPr lang="en-US"/>
              <a:pPr>
                <a:defRPr/>
              </a:pPr>
              <a:t>51</a:t>
            </a:fld>
            <a:endParaRPr lang="en-US"/>
          </a:p>
        </p:txBody>
      </p:sp>
      <p:sp>
        <p:nvSpPr>
          <p:cNvPr id="533506" name="Rectangle 2"/>
          <p:cNvSpPr>
            <a:spLocks noGrp="1"/>
          </p:cNvSpPr>
          <p:nvPr>
            <p:ph type="title" idx="4294967295"/>
          </p:nvPr>
        </p:nvSpPr>
        <p:spPr/>
        <p:txBody>
          <a:bodyPr/>
          <a:lstStyle/>
          <a:p>
            <a:pPr algn="ctr"/>
            <a:r>
              <a:rPr lang="en-US" smtClean="0">
                <a:latin typeface="Tw Cen MT" pitchFamily="34" charset="0"/>
              </a:rPr>
              <a:t>Micro-Credit: Brief History</a:t>
            </a:r>
          </a:p>
        </p:txBody>
      </p:sp>
      <p:sp>
        <p:nvSpPr>
          <p:cNvPr id="533507" name="Rectangle 3"/>
          <p:cNvSpPr>
            <a:spLocks noGrp="1"/>
          </p:cNvSpPr>
          <p:nvPr>
            <p:ph type="body" idx="4294967295"/>
          </p:nvPr>
        </p:nvSpPr>
        <p:spPr>
          <a:xfrm>
            <a:off x="200025" y="1600200"/>
            <a:ext cx="8747125" cy="5095875"/>
          </a:xfrm>
        </p:spPr>
        <p:txBody>
          <a:bodyPr>
            <a:normAutofit fontScale="92500" lnSpcReduction="10000"/>
          </a:bodyPr>
          <a:lstStyle/>
          <a:p>
            <a:pPr>
              <a:lnSpc>
                <a:spcPct val="80000"/>
              </a:lnSpc>
            </a:pPr>
            <a:r>
              <a:rPr lang="en-US" sz="2500" dirty="0" smtClean="0">
                <a:latin typeface="Tw Cen MT" pitchFamily="34" charset="0"/>
              </a:rPr>
              <a:t>Heterogeneous history from Asia, Africa &amp; Latin America.</a:t>
            </a:r>
          </a:p>
          <a:p>
            <a:pPr>
              <a:lnSpc>
                <a:spcPct val="80000"/>
              </a:lnSpc>
            </a:pPr>
            <a:endParaRPr lang="en-US" sz="2500" dirty="0" smtClean="0">
              <a:latin typeface="Tw Cen MT" pitchFamily="34" charset="0"/>
            </a:endParaRPr>
          </a:p>
          <a:p>
            <a:pPr>
              <a:lnSpc>
                <a:spcPct val="80000"/>
              </a:lnSpc>
            </a:pPr>
            <a:r>
              <a:rPr lang="en-US" sz="2500" dirty="0" smtClean="0">
                <a:latin typeface="Tw Cen MT" pitchFamily="34" charset="0"/>
              </a:rPr>
              <a:t>Most commonly associated with </a:t>
            </a:r>
            <a:r>
              <a:rPr lang="en-US" sz="2500" i="1" dirty="0" err="1" smtClean="0">
                <a:latin typeface="Tw Cen MT" pitchFamily="34" charset="0"/>
              </a:rPr>
              <a:t>Grameen</a:t>
            </a:r>
            <a:r>
              <a:rPr lang="en-US" sz="2500" i="1" dirty="0" smtClean="0">
                <a:latin typeface="Tw Cen MT" pitchFamily="34" charset="0"/>
              </a:rPr>
              <a:t> Bank</a:t>
            </a:r>
            <a:r>
              <a:rPr lang="en-US" sz="2500" dirty="0" smtClean="0">
                <a:latin typeface="Tw Cen MT" pitchFamily="34" charset="0"/>
              </a:rPr>
              <a:t> in Bangladesh</a:t>
            </a:r>
          </a:p>
          <a:p>
            <a:pPr lvl="1">
              <a:lnSpc>
                <a:spcPct val="80000"/>
              </a:lnSpc>
            </a:pPr>
            <a:r>
              <a:rPr lang="en-US" sz="2200" dirty="0" smtClean="0">
                <a:latin typeface="Tw Cen MT" pitchFamily="34" charset="0"/>
              </a:rPr>
              <a:t>Started in 1976 by </a:t>
            </a:r>
            <a:r>
              <a:rPr lang="en-US" sz="2200" dirty="0" err="1" smtClean="0">
                <a:latin typeface="Tw Cen MT" pitchFamily="34" charset="0"/>
              </a:rPr>
              <a:t>Muhammed</a:t>
            </a:r>
            <a:r>
              <a:rPr lang="en-US" sz="2200" dirty="0" smtClean="0">
                <a:latin typeface="Tw Cen MT" pitchFamily="34" charset="0"/>
              </a:rPr>
              <a:t> </a:t>
            </a:r>
            <a:r>
              <a:rPr lang="en-US" sz="2200" dirty="0" err="1" smtClean="0">
                <a:latin typeface="Tw Cen MT" pitchFamily="34" charset="0"/>
              </a:rPr>
              <a:t>Yunus</a:t>
            </a:r>
            <a:r>
              <a:rPr lang="en-US" sz="2200" dirty="0" smtClean="0">
                <a:latin typeface="Tw Cen MT" pitchFamily="34" charset="0"/>
              </a:rPr>
              <a:t>;</a:t>
            </a:r>
          </a:p>
          <a:p>
            <a:pPr lvl="1">
              <a:lnSpc>
                <a:spcPct val="80000"/>
              </a:lnSpc>
            </a:pPr>
            <a:r>
              <a:rPr lang="en-US" sz="2200" dirty="0" smtClean="0">
                <a:latin typeface="Tw Cen MT" pitchFamily="34" charset="0"/>
              </a:rPr>
              <a:t>Offered $27 loan to 42 families;</a:t>
            </a:r>
          </a:p>
          <a:p>
            <a:pPr lvl="1">
              <a:lnSpc>
                <a:spcPct val="80000"/>
              </a:lnSpc>
            </a:pPr>
            <a:r>
              <a:rPr lang="en-US" sz="2200" dirty="0" smtClean="0">
                <a:latin typeface="Tw Cen MT" pitchFamily="34" charset="0"/>
              </a:rPr>
              <a:t>Becomes formal bank in 1983;</a:t>
            </a:r>
          </a:p>
          <a:p>
            <a:pPr lvl="1">
              <a:lnSpc>
                <a:spcPct val="80000"/>
              </a:lnSpc>
            </a:pPr>
            <a:r>
              <a:rPr lang="en-US" sz="2200" dirty="0" smtClean="0">
                <a:latin typeface="Tw Cen MT" pitchFamily="34" charset="0"/>
              </a:rPr>
              <a:t>By 2007 has had 7.4 million borrowers, $6.3 billion in loans.</a:t>
            </a:r>
          </a:p>
          <a:p>
            <a:pPr lvl="1">
              <a:lnSpc>
                <a:spcPct val="80000"/>
              </a:lnSpc>
            </a:pPr>
            <a:r>
              <a:rPr lang="en-US" sz="2200" dirty="0" smtClean="0">
                <a:latin typeface="Tw Cen MT" pitchFamily="34" charset="0"/>
              </a:rPr>
              <a:t>Vast majority of borrowers are women;</a:t>
            </a:r>
          </a:p>
          <a:p>
            <a:pPr lvl="1">
              <a:lnSpc>
                <a:spcPct val="80000"/>
              </a:lnSpc>
            </a:pPr>
            <a:r>
              <a:rPr lang="en-US" sz="2200" dirty="0" smtClean="0">
                <a:latin typeface="Tw Cen MT" pitchFamily="34" charset="0"/>
              </a:rPr>
              <a:t>Repayment rates (claimed) 95%. </a:t>
            </a:r>
          </a:p>
          <a:p>
            <a:pPr lvl="1">
              <a:lnSpc>
                <a:spcPct val="80000"/>
              </a:lnSpc>
            </a:pPr>
            <a:endParaRPr lang="en-US" sz="2200" dirty="0" smtClean="0">
              <a:latin typeface="Tw Cen MT" pitchFamily="34" charset="0"/>
            </a:endParaRPr>
          </a:p>
          <a:p>
            <a:pPr>
              <a:lnSpc>
                <a:spcPct val="80000"/>
              </a:lnSpc>
            </a:pPr>
            <a:r>
              <a:rPr lang="en-US" sz="2500" dirty="0" err="1" smtClean="0">
                <a:latin typeface="Tw Cen MT" pitchFamily="34" charset="0"/>
              </a:rPr>
              <a:t>Grameen</a:t>
            </a:r>
            <a:r>
              <a:rPr lang="en-US" sz="2500" dirty="0" smtClean="0">
                <a:latin typeface="Tw Cen MT" pitchFamily="34" charset="0"/>
              </a:rPr>
              <a:t> methodology replicated and spread throughout the world…including the US.</a:t>
            </a:r>
          </a:p>
          <a:p>
            <a:pPr>
              <a:lnSpc>
                <a:spcPct val="80000"/>
              </a:lnSpc>
            </a:pPr>
            <a:endParaRPr lang="en-US" sz="2500" dirty="0" smtClean="0">
              <a:latin typeface="Tw Cen MT" pitchFamily="34" charset="0"/>
            </a:endParaRPr>
          </a:p>
          <a:p>
            <a:pPr>
              <a:lnSpc>
                <a:spcPct val="80000"/>
              </a:lnSpc>
            </a:pPr>
            <a:r>
              <a:rPr lang="en-US" sz="2500" dirty="0" smtClean="0">
                <a:latin typeface="Tw Cen MT" pitchFamily="34" charset="0"/>
              </a:rPr>
              <a:t>2005 declared “International Year of Microcredit”</a:t>
            </a:r>
          </a:p>
          <a:p>
            <a:pPr>
              <a:lnSpc>
                <a:spcPct val="80000"/>
              </a:lnSpc>
            </a:pPr>
            <a:endParaRPr lang="en-US" sz="2500" dirty="0" smtClean="0">
              <a:latin typeface="Tw Cen MT" pitchFamily="34" charset="0"/>
            </a:endParaRPr>
          </a:p>
          <a:p>
            <a:pPr>
              <a:lnSpc>
                <a:spcPct val="80000"/>
              </a:lnSpc>
            </a:pPr>
            <a:r>
              <a:rPr lang="en-US" sz="2500" dirty="0" err="1" smtClean="0">
                <a:latin typeface="Tw Cen MT" pitchFamily="34" charset="0"/>
              </a:rPr>
              <a:t>Yunus</a:t>
            </a:r>
            <a:r>
              <a:rPr lang="en-US" sz="2500" dirty="0" smtClean="0">
                <a:latin typeface="Tw Cen MT" pitchFamily="34" charset="0"/>
              </a:rPr>
              <a:t> wins Nobel Peace prize in 2006</a:t>
            </a:r>
          </a:p>
          <a:p>
            <a:pPr lvl="1">
              <a:lnSpc>
                <a:spcPct val="80000"/>
              </a:lnSpc>
            </a:pPr>
            <a:endParaRPr lang="en-US" sz="2200" dirty="0" smtClean="0">
              <a:latin typeface="Tw Cen MT" pitchFamily="34" charset="0"/>
            </a:endParaRPr>
          </a:p>
        </p:txBody>
      </p:sp>
      <p:pic>
        <p:nvPicPr>
          <p:cNvPr id="533509" name="Picture 5"/>
          <p:cNvPicPr>
            <a:picLocks noChangeAspect="1" noChangeArrowheads="1"/>
          </p:cNvPicPr>
          <p:nvPr/>
        </p:nvPicPr>
        <p:blipFill>
          <a:blip r:embed="rId2" cstate="print"/>
          <a:srcRect/>
          <a:stretch>
            <a:fillRect/>
          </a:stretch>
        </p:blipFill>
        <p:spPr bwMode="auto">
          <a:xfrm>
            <a:off x="7881938" y="2295525"/>
            <a:ext cx="1133475" cy="1219200"/>
          </a:xfrm>
          <a:prstGeom prst="rect">
            <a:avLst/>
          </a:prstGeom>
          <a:noFill/>
          <a:ln w="9525">
            <a:noFill/>
            <a:miter lim="800000"/>
            <a:headEnd/>
            <a:tailEnd/>
          </a:ln>
          <a:effectLst/>
        </p:spPr>
      </p:pic>
    </p:spTree>
    <p:extLst>
      <p:ext uri="{BB962C8B-B14F-4D97-AF65-F5344CB8AC3E}">
        <p14:creationId xmlns:p14="http://schemas.microsoft.com/office/powerpoint/2010/main" val="2109917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3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350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3350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350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3507">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3507">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3507">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33507">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3350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33507">
                                            <p:txEl>
                                              <p:pRg st="10" end="1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33507">
                                            <p:txEl>
                                              <p:pRg st="12" end="1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33507">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3507"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11"/>
          <p:cNvSpPr>
            <a:spLocks noGrp="1"/>
          </p:cNvSpPr>
          <p:nvPr>
            <p:ph type="sldNum" sz="quarter" idx="11"/>
          </p:nvPr>
        </p:nvSpPr>
        <p:spPr/>
        <p:txBody>
          <a:bodyPr>
            <a:normAutofit fontScale="85000" lnSpcReduction="20000"/>
          </a:bodyPr>
          <a:lstStyle/>
          <a:p>
            <a:pPr>
              <a:defRPr/>
            </a:pPr>
            <a:fld id="{87BF48A6-B080-4DA0-A068-9E2CA08C90C9}" type="slidenum">
              <a:rPr lang="en-US"/>
              <a:pPr>
                <a:defRPr/>
              </a:pPr>
              <a:t>52</a:t>
            </a:fld>
            <a:endParaRPr lang="en-US"/>
          </a:p>
        </p:txBody>
      </p:sp>
      <p:pic>
        <p:nvPicPr>
          <p:cNvPr id="6" name="Picture 2" descr="scan9"/>
          <p:cNvPicPr>
            <a:picLocks noGrp="1" noChangeAspect="1" noChangeArrowheads="1"/>
          </p:cNvPicPr>
          <p:nvPr>
            <p:ph/>
          </p:nvPr>
        </p:nvPicPr>
        <p:blipFill>
          <a:blip r:embed="rId2" cstate="print"/>
          <a:srcRect/>
          <a:stretch>
            <a:fillRect/>
          </a:stretch>
        </p:blipFill>
        <p:spPr>
          <a:xfrm>
            <a:off x="1219200" y="552450"/>
            <a:ext cx="7066483" cy="6075213"/>
          </a:xfrm>
          <a:noFill/>
          <a:ln/>
        </p:spPr>
      </p:pic>
    </p:spTree>
    <p:extLst>
      <p:ext uri="{BB962C8B-B14F-4D97-AF65-F5344CB8AC3E}">
        <p14:creationId xmlns:p14="http://schemas.microsoft.com/office/powerpoint/2010/main" val="65579485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092B7DE2-B46C-4244-8601-8C13A47EC2A2}" type="slidenum">
              <a:rPr lang="en-US"/>
              <a:pPr>
                <a:defRPr/>
              </a:pPr>
              <a:t>53</a:t>
            </a:fld>
            <a:endParaRPr lang="en-US"/>
          </a:p>
        </p:txBody>
      </p:sp>
      <p:sp>
        <p:nvSpPr>
          <p:cNvPr id="535554" name="Rectangle 2"/>
          <p:cNvSpPr>
            <a:spLocks noGrp="1"/>
          </p:cNvSpPr>
          <p:nvPr>
            <p:ph type="title" idx="4294967295"/>
          </p:nvPr>
        </p:nvSpPr>
        <p:spPr/>
        <p:txBody>
          <a:bodyPr/>
          <a:lstStyle/>
          <a:p>
            <a:pPr algn="ctr"/>
            <a:r>
              <a:rPr lang="en-US" dirty="0" smtClean="0">
                <a:latin typeface="Tw Cen MT" pitchFamily="34" charset="0"/>
              </a:rPr>
              <a:t>Basic Micro-finance Methodology</a:t>
            </a:r>
          </a:p>
        </p:txBody>
      </p:sp>
      <p:sp>
        <p:nvSpPr>
          <p:cNvPr id="535555" name="Rectangle 3"/>
          <p:cNvSpPr>
            <a:spLocks noGrp="1"/>
          </p:cNvSpPr>
          <p:nvPr>
            <p:ph type="body" idx="4294967295"/>
          </p:nvPr>
        </p:nvSpPr>
        <p:spPr>
          <a:xfrm>
            <a:off x="133350" y="1600200"/>
            <a:ext cx="8632825" cy="5257800"/>
          </a:xfrm>
        </p:spPr>
        <p:txBody>
          <a:bodyPr>
            <a:normAutofit fontScale="85000" lnSpcReduction="20000"/>
          </a:bodyPr>
          <a:lstStyle/>
          <a:p>
            <a:r>
              <a:rPr lang="en-US" dirty="0" smtClean="0">
                <a:latin typeface="Tw Cen MT" pitchFamily="34" charset="0"/>
              </a:rPr>
              <a:t>Borrowers self-select (choose each other) into borrower </a:t>
            </a:r>
            <a:r>
              <a:rPr lang="en-US" b="1" i="1" dirty="0" smtClean="0">
                <a:latin typeface="Tw Cen MT" pitchFamily="34" charset="0"/>
              </a:rPr>
              <a:t>groups</a:t>
            </a:r>
            <a:r>
              <a:rPr lang="en-US" dirty="0" smtClean="0">
                <a:latin typeface="Tw Cen MT" pitchFamily="34" charset="0"/>
              </a:rPr>
              <a:t> (typically 5);</a:t>
            </a:r>
          </a:p>
          <a:p>
            <a:endParaRPr lang="en-US" dirty="0" smtClean="0">
              <a:latin typeface="Tw Cen MT" pitchFamily="34" charset="0"/>
            </a:endParaRPr>
          </a:p>
          <a:p>
            <a:r>
              <a:rPr lang="en-US" b="1" i="1" dirty="0" smtClean="0">
                <a:latin typeface="Tw Cen MT" pitchFamily="34" charset="0"/>
              </a:rPr>
              <a:t>No collateral </a:t>
            </a:r>
            <a:r>
              <a:rPr lang="en-US" dirty="0" smtClean="0">
                <a:latin typeface="Tw Cen MT" pitchFamily="34" charset="0"/>
              </a:rPr>
              <a:t>is required;</a:t>
            </a:r>
          </a:p>
          <a:p>
            <a:endParaRPr lang="en-US" dirty="0" smtClean="0">
              <a:latin typeface="Tw Cen MT" pitchFamily="34" charset="0"/>
            </a:endParaRPr>
          </a:p>
          <a:p>
            <a:r>
              <a:rPr lang="en-US" dirty="0" smtClean="0">
                <a:latin typeface="Tw Cen MT" pitchFamily="34" charset="0"/>
              </a:rPr>
              <a:t>Each member is responsible for their own loan;</a:t>
            </a:r>
          </a:p>
          <a:p>
            <a:endParaRPr lang="en-US" dirty="0" smtClean="0">
              <a:latin typeface="Tw Cen MT" pitchFamily="34" charset="0"/>
            </a:endParaRPr>
          </a:p>
          <a:p>
            <a:r>
              <a:rPr lang="en-US" dirty="0" smtClean="0">
                <a:latin typeface="Tw Cen MT" pitchFamily="34" charset="0"/>
              </a:rPr>
              <a:t>But…if one member doesn’t repay, the entire group is denied access to loans in the future (</a:t>
            </a:r>
            <a:r>
              <a:rPr lang="en-US" b="1" i="1" dirty="0" smtClean="0">
                <a:latin typeface="Tw Cen MT" pitchFamily="34" charset="0"/>
              </a:rPr>
              <a:t>joint liability</a:t>
            </a:r>
            <a:r>
              <a:rPr lang="en-US" dirty="0" smtClean="0">
                <a:latin typeface="Tw Cen MT" pitchFamily="34" charset="0"/>
              </a:rPr>
              <a:t>);</a:t>
            </a:r>
          </a:p>
          <a:p>
            <a:endParaRPr lang="en-US" dirty="0" smtClean="0">
              <a:latin typeface="Tw Cen MT" pitchFamily="34" charset="0"/>
            </a:endParaRPr>
          </a:p>
          <a:p>
            <a:r>
              <a:rPr lang="en-US" dirty="0" smtClean="0">
                <a:latin typeface="Tw Cen MT" pitchFamily="34" charset="0"/>
              </a:rPr>
              <a:t>Loan repayments made jointly and with </a:t>
            </a:r>
            <a:r>
              <a:rPr lang="en-US" b="1" i="1" dirty="0" smtClean="0">
                <a:latin typeface="Tw Cen MT" pitchFamily="34" charset="0"/>
              </a:rPr>
              <a:t>high frequency </a:t>
            </a:r>
            <a:r>
              <a:rPr lang="en-US" dirty="0" smtClean="0">
                <a:latin typeface="Tw Cen MT" pitchFamily="34" charset="0"/>
              </a:rPr>
              <a:t>(typically weekly or monthly);</a:t>
            </a:r>
          </a:p>
          <a:p>
            <a:endParaRPr lang="en-US" dirty="0" smtClean="0">
              <a:latin typeface="Tw Cen MT" pitchFamily="34" charset="0"/>
            </a:endParaRPr>
          </a:p>
          <a:p>
            <a:r>
              <a:rPr lang="en-US" dirty="0" smtClean="0">
                <a:latin typeface="Tw Cen MT" pitchFamily="34" charset="0"/>
              </a:rPr>
              <a:t>In case of </a:t>
            </a:r>
            <a:r>
              <a:rPr lang="en-US" dirty="0" err="1" smtClean="0">
                <a:latin typeface="Tw Cen MT" pitchFamily="34" charset="0"/>
              </a:rPr>
              <a:t>Grameen</a:t>
            </a:r>
            <a:r>
              <a:rPr lang="en-US" dirty="0" smtClean="0">
                <a:latin typeface="Tw Cen MT" pitchFamily="34" charset="0"/>
              </a:rPr>
              <a:t>, many other social components…</a:t>
            </a:r>
          </a:p>
        </p:txBody>
      </p:sp>
    </p:spTree>
    <p:extLst>
      <p:ext uri="{BB962C8B-B14F-4D97-AF65-F5344CB8AC3E}">
        <p14:creationId xmlns:p14="http://schemas.microsoft.com/office/powerpoint/2010/main" val="17629391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5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555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555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555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555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3555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5555"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E5679F6-2CD9-4E83-9167-3C82D1480627}" type="slidenum">
              <a:rPr lang="en-US"/>
              <a:pPr>
                <a:defRPr/>
              </a:pPr>
              <a:t>54</a:t>
            </a:fld>
            <a:endParaRPr lang="en-US"/>
          </a:p>
        </p:txBody>
      </p:sp>
      <p:sp>
        <p:nvSpPr>
          <p:cNvPr id="531458" name="Rectangle 2"/>
          <p:cNvSpPr>
            <a:spLocks noGrp="1"/>
          </p:cNvSpPr>
          <p:nvPr>
            <p:ph type="title" idx="4294967295"/>
          </p:nvPr>
        </p:nvSpPr>
        <p:spPr>
          <a:xfrm>
            <a:off x="0" y="152400"/>
            <a:ext cx="9144000" cy="685800"/>
          </a:xfrm>
        </p:spPr>
        <p:txBody>
          <a:bodyPr/>
          <a:lstStyle/>
          <a:p>
            <a:pPr algn="ctr"/>
            <a:r>
              <a:rPr lang="en-US" sz="4000" smtClean="0">
                <a:latin typeface="Tw Cen MT" pitchFamily="34" charset="0"/>
              </a:rPr>
              <a:t>The Economic Logic behind Micro-Credit</a:t>
            </a:r>
          </a:p>
        </p:txBody>
      </p:sp>
      <p:sp>
        <p:nvSpPr>
          <p:cNvPr id="531459" name="Rectangle 3"/>
          <p:cNvSpPr>
            <a:spLocks noGrp="1"/>
          </p:cNvSpPr>
          <p:nvPr>
            <p:ph type="body" idx="4294967295"/>
          </p:nvPr>
        </p:nvSpPr>
        <p:spPr>
          <a:xfrm>
            <a:off x="1" y="1609725"/>
            <a:ext cx="8686800" cy="5248275"/>
          </a:xfrm>
        </p:spPr>
        <p:txBody>
          <a:bodyPr>
            <a:normAutofit fontScale="92500" lnSpcReduction="20000"/>
          </a:bodyPr>
          <a:lstStyle/>
          <a:p>
            <a:pPr>
              <a:lnSpc>
                <a:spcPct val="90000"/>
              </a:lnSpc>
            </a:pPr>
            <a:r>
              <a:rPr lang="en-US" sz="2100" dirty="0" smtClean="0">
                <a:latin typeface="Tw Cen MT" pitchFamily="34" charset="0"/>
              </a:rPr>
              <a:t>How does </a:t>
            </a:r>
            <a:r>
              <a:rPr lang="en-US" sz="2100" dirty="0" err="1" smtClean="0">
                <a:latin typeface="Tw Cen MT" pitchFamily="34" charset="0"/>
              </a:rPr>
              <a:t>Grameen</a:t>
            </a:r>
            <a:r>
              <a:rPr lang="en-US" sz="2100" dirty="0" smtClean="0">
                <a:latin typeface="Tw Cen MT" pitchFamily="34" charset="0"/>
              </a:rPr>
              <a:t>-style micro-credit address asymmetric information problems?</a:t>
            </a:r>
          </a:p>
          <a:p>
            <a:pPr>
              <a:lnSpc>
                <a:spcPct val="90000"/>
              </a:lnSpc>
            </a:pPr>
            <a:endParaRPr lang="en-US" sz="2100" dirty="0" smtClean="0">
              <a:latin typeface="Tw Cen MT" pitchFamily="34" charset="0"/>
            </a:endParaRPr>
          </a:p>
          <a:p>
            <a:pPr>
              <a:lnSpc>
                <a:spcPct val="90000"/>
              </a:lnSpc>
            </a:pPr>
            <a:r>
              <a:rPr lang="en-US" sz="2100" u="sng" dirty="0" smtClean="0">
                <a:latin typeface="Tw Cen MT" pitchFamily="34" charset="0"/>
              </a:rPr>
              <a:t>Self-selection</a:t>
            </a:r>
            <a:r>
              <a:rPr lang="en-US" sz="2100" dirty="0" smtClean="0">
                <a:latin typeface="Tw Cen MT" pitchFamily="34" charset="0"/>
              </a:rPr>
              <a:t> into borrower groups: Utilize member information advantage to address Adverse Selection;</a:t>
            </a:r>
          </a:p>
          <a:p>
            <a:pPr lvl="1">
              <a:lnSpc>
                <a:spcPct val="90000"/>
              </a:lnSpc>
            </a:pPr>
            <a:r>
              <a:rPr lang="en-US" sz="1800" dirty="0" smtClean="0">
                <a:latin typeface="Tw Cen MT" pitchFamily="34" charset="0"/>
              </a:rPr>
              <a:t>Good types choose other good types.  Thus they pay a lower “effective” interest rate because there is lower probability that they have to cover for somebody.</a:t>
            </a:r>
          </a:p>
          <a:p>
            <a:pPr lvl="1">
              <a:lnSpc>
                <a:spcPct val="90000"/>
              </a:lnSpc>
            </a:pPr>
            <a:r>
              <a:rPr lang="en-US" sz="1800" dirty="0" smtClean="0">
                <a:latin typeface="Tw Cen MT" pitchFamily="34" charset="0"/>
              </a:rPr>
              <a:t>Bad types are left with other bad types.  They pay a higher “effective” interest.</a:t>
            </a:r>
          </a:p>
          <a:p>
            <a:pPr lvl="1">
              <a:lnSpc>
                <a:spcPct val="90000"/>
              </a:lnSpc>
            </a:pPr>
            <a:r>
              <a:rPr lang="en-US" sz="1800" dirty="0" smtClean="0">
                <a:latin typeface="Tw Cen MT" pitchFamily="34" charset="0"/>
              </a:rPr>
              <a:t>The (single) interest rate charged to all groups is lower than the interest rate the lender would have to charge on loans to individual borrowers. (because even in “bad” groups, members cover each other)</a:t>
            </a:r>
          </a:p>
          <a:p>
            <a:pPr lvl="1">
              <a:lnSpc>
                <a:spcPct val="90000"/>
              </a:lnSpc>
            </a:pPr>
            <a:r>
              <a:rPr lang="en-US" sz="1800" dirty="0" smtClean="0">
                <a:latin typeface="Tw Cen MT" pitchFamily="34" charset="0"/>
              </a:rPr>
              <a:t>Thus, the lower interest rate allows Good types to stay in the market.</a:t>
            </a:r>
          </a:p>
          <a:p>
            <a:pPr>
              <a:lnSpc>
                <a:spcPct val="90000"/>
              </a:lnSpc>
            </a:pPr>
            <a:endParaRPr lang="en-US" sz="2100" dirty="0" smtClean="0">
              <a:latin typeface="Tw Cen MT" pitchFamily="34" charset="0"/>
            </a:endParaRPr>
          </a:p>
          <a:p>
            <a:pPr>
              <a:lnSpc>
                <a:spcPct val="90000"/>
              </a:lnSpc>
            </a:pPr>
            <a:r>
              <a:rPr lang="en-US" sz="2100" u="sng" dirty="0" smtClean="0">
                <a:latin typeface="Tw Cen MT" pitchFamily="34" charset="0"/>
              </a:rPr>
              <a:t>Joint liability</a:t>
            </a:r>
            <a:r>
              <a:rPr lang="en-US" sz="2100" dirty="0" smtClean="0">
                <a:latin typeface="Tw Cen MT" pitchFamily="34" charset="0"/>
              </a:rPr>
              <a:t>:  Provide incentives for members to monitor themselves and, again, take advantage of members access to information about each others’ actions &amp; ability to punish (social sanctions).  This combination helps address Moral Hazard.</a:t>
            </a:r>
          </a:p>
          <a:p>
            <a:pPr>
              <a:lnSpc>
                <a:spcPct val="90000"/>
              </a:lnSpc>
            </a:pPr>
            <a:endParaRPr lang="en-US" sz="2100" dirty="0" smtClean="0">
              <a:latin typeface="Tw Cen MT" pitchFamily="34" charset="0"/>
            </a:endParaRPr>
          </a:p>
          <a:p>
            <a:pPr>
              <a:lnSpc>
                <a:spcPct val="90000"/>
              </a:lnSpc>
            </a:pPr>
            <a:r>
              <a:rPr lang="en-US" sz="2100" u="sng" dirty="0" smtClean="0">
                <a:latin typeface="Tw Cen MT" pitchFamily="34" charset="0"/>
              </a:rPr>
              <a:t>Bottom Line</a:t>
            </a:r>
            <a:r>
              <a:rPr lang="en-US" sz="2100" dirty="0" smtClean="0">
                <a:latin typeface="Tw Cen MT" pitchFamily="34" charset="0"/>
              </a:rPr>
              <a:t>: Micro-Lenders design contracts that take advantage of borrowers’ information advantages.</a:t>
            </a:r>
          </a:p>
          <a:p>
            <a:pPr lvl="1">
              <a:lnSpc>
                <a:spcPct val="90000"/>
              </a:lnSpc>
            </a:pPr>
            <a:r>
              <a:rPr lang="en-US" sz="1800" dirty="0" smtClean="0">
                <a:latin typeface="Tw Cen MT" pitchFamily="34" charset="0"/>
              </a:rPr>
              <a:t>Contracts are designed so that borrowers themselves have incentives to overcome the asymmetric information problems that banks are not able to overcome.</a:t>
            </a:r>
          </a:p>
          <a:p>
            <a:pPr lvl="1">
              <a:lnSpc>
                <a:spcPct val="90000"/>
              </a:lnSpc>
            </a:pPr>
            <a:endParaRPr lang="en-US" sz="2000" dirty="0" smtClean="0">
              <a:latin typeface="Tw Cen MT" pitchFamily="34" charset="0"/>
            </a:endParaRPr>
          </a:p>
        </p:txBody>
      </p:sp>
    </p:spTree>
    <p:extLst>
      <p:ext uri="{BB962C8B-B14F-4D97-AF65-F5344CB8AC3E}">
        <p14:creationId xmlns:p14="http://schemas.microsoft.com/office/powerpoint/2010/main" val="27730908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1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145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3145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145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1459">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145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1459">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31459">
                                            <p:txEl>
                                              <p:pRg st="10" end="1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3145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1459"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7925803F-BE73-4229-A871-B124A16D669F}" type="slidenum">
              <a:rPr lang="en-US"/>
              <a:pPr>
                <a:defRPr/>
              </a:pPr>
              <a:t>55</a:t>
            </a:fld>
            <a:endParaRPr lang="en-US"/>
          </a:p>
        </p:txBody>
      </p:sp>
      <p:sp>
        <p:nvSpPr>
          <p:cNvPr id="539650" name="Rectangle 2"/>
          <p:cNvSpPr>
            <a:spLocks noGrp="1"/>
          </p:cNvSpPr>
          <p:nvPr>
            <p:ph type="title" idx="4294967295"/>
          </p:nvPr>
        </p:nvSpPr>
        <p:spPr/>
        <p:txBody>
          <a:bodyPr/>
          <a:lstStyle/>
          <a:p>
            <a:pPr algn="ctr"/>
            <a:r>
              <a:rPr lang="en-US" smtClean="0">
                <a:latin typeface="Tw Cen MT" pitchFamily="34" charset="0"/>
              </a:rPr>
              <a:t>Limitations &amp; Critiques</a:t>
            </a:r>
          </a:p>
        </p:txBody>
      </p:sp>
      <p:sp>
        <p:nvSpPr>
          <p:cNvPr id="539651" name="Rectangle 3"/>
          <p:cNvSpPr>
            <a:spLocks noGrp="1"/>
          </p:cNvSpPr>
          <p:nvPr>
            <p:ph type="body" idx="4294967295"/>
          </p:nvPr>
        </p:nvSpPr>
        <p:spPr>
          <a:xfrm>
            <a:off x="123825" y="1600200"/>
            <a:ext cx="8642350" cy="5011738"/>
          </a:xfrm>
        </p:spPr>
        <p:txBody>
          <a:bodyPr>
            <a:normAutofit fontScale="92500" lnSpcReduction="10000"/>
          </a:bodyPr>
          <a:lstStyle/>
          <a:p>
            <a:pPr>
              <a:lnSpc>
                <a:spcPct val="90000"/>
              </a:lnSpc>
            </a:pPr>
            <a:r>
              <a:rPr lang="en-US" sz="2100" dirty="0" smtClean="0">
                <a:latin typeface="Tw Cen MT" pitchFamily="34" charset="0"/>
              </a:rPr>
              <a:t>It’s really hard to do!</a:t>
            </a:r>
          </a:p>
          <a:p>
            <a:pPr lvl="1">
              <a:lnSpc>
                <a:spcPct val="90000"/>
              </a:lnSpc>
            </a:pPr>
            <a:r>
              <a:rPr lang="en-US" sz="2000" dirty="0" smtClean="0">
                <a:latin typeface="Tw Cen MT" pitchFamily="34" charset="0"/>
              </a:rPr>
              <a:t>For every </a:t>
            </a:r>
            <a:r>
              <a:rPr lang="en-US" sz="2000" dirty="0" err="1" smtClean="0">
                <a:latin typeface="Tw Cen MT" pitchFamily="34" charset="0"/>
              </a:rPr>
              <a:t>Grameen</a:t>
            </a:r>
            <a:r>
              <a:rPr lang="en-US" sz="2000" dirty="0" smtClean="0">
                <a:latin typeface="Tw Cen MT" pitchFamily="34" charset="0"/>
              </a:rPr>
              <a:t>-style success, there are 10 failures.</a:t>
            </a:r>
          </a:p>
          <a:p>
            <a:pPr lvl="1">
              <a:lnSpc>
                <a:spcPct val="90000"/>
              </a:lnSpc>
            </a:pPr>
            <a:r>
              <a:rPr lang="en-US" sz="2000" dirty="0" smtClean="0">
                <a:latin typeface="Tw Cen MT" pitchFamily="34" charset="0"/>
              </a:rPr>
              <a:t>Lack of human capital, corruption, …</a:t>
            </a:r>
          </a:p>
          <a:p>
            <a:pPr lvl="1">
              <a:lnSpc>
                <a:spcPct val="90000"/>
              </a:lnSpc>
            </a:pPr>
            <a:endParaRPr lang="en-US" sz="2000" dirty="0" smtClean="0">
              <a:latin typeface="Tw Cen MT" pitchFamily="34" charset="0"/>
            </a:endParaRPr>
          </a:p>
          <a:p>
            <a:pPr>
              <a:lnSpc>
                <a:spcPct val="90000"/>
              </a:lnSpc>
            </a:pPr>
            <a:r>
              <a:rPr lang="en-US" sz="2300" dirty="0" smtClean="0">
                <a:latin typeface="Tw Cen MT" pitchFamily="34" charset="0"/>
              </a:rPr>
              <a:t>It’s expensive!  Average interest rates = 30 – 40%</a:t>
            </a:r>
          </a:p>
          <a:p>
            <a:pPr>
              <a:lnSpc>
                <a:spcPct val="90000"/>
              </a:lnSpc>
            </a:pPr>
            <a:endParaRPr lang="en-US" sz="2300" dirty="0" smtClean="0">
              <a:latin typeface="Tw Cen MT" pitchFamily="34" charset="0"/>
            </a:endParaRPr>
          </a:p>
          <a:p>
            <a:pPr>
              <a:lnSpc>
                <a:spcPct val="90000"/>
              </a:lnSpc>
            </a:pPr>
            <a:r>
              <a:rPr lang="en-US" sz="2100" dirty="0" smtClean="0">
                <a:latin typeface="Tw Cen MT" pitchFamily="34" charset="0"/>
              </a:rPr>
              <a:t>Most success stories have needed subsidies (sometimes large) to get started;</a:t>
            </a:r>
          </a:p>
          <a:p>
            <a:pPr lvl="1">
              <a:lnSpc>
                <a:spcPct val="90000"/>
              </a:lnSpc>
            </a:pPr>
            <a:r>
              <a:rPr lang="en-US" sz="2000" dirty="0" smtClean="0">
                <a:latin typeface="Tw Cen MT" pitchFamily="34" charset="0"/>
              </a:rPr>
              <a:t>This cost is often not factored in.  Is it best use of scarce public money??</a:t>
            </a:r>
          </a:p>
          <a:p>
            <a:pPr lvl="1">
              <a:lnSpc>
                <a:spcPct val="90000"/>
              </a:lnSpc>
            </a:pPr>
            <a:endParaRPr lang="en-US" sz="2000" dirty="0" smtClean="0">
              <a:latin typeface="Tw Cen MT" pitchFamily="34" charset="0"/>
            </a:endParaRPr>
          </a:p>
          <a:p>
            <a:pPr>
              <a:lnSpc>
                <a:spcPct val="90000"/>
              </a:lnSpc>
            </a:pPr>
            <a:r>
              <a:rPr lang="en-US" sz="2100" dirty="0" smtClean="0">
                <a:latin typeface="Tw Cen MT" pitchFamily="34" charset="0"/>
              </a:rPr>
              <a:t>Very susceptible to covariate shocks (drought, flood).</a:t>
            </a:r>
          </a:p>
          <a:p>
            <a:pPr>
              <a:lnSpc>
                <a:spcPct val="90000"/>
              </a:lnSpc>
            </a:pPr>
            <a:endParaRPr lang="en-US" sz="2100" dirty="0" smtClean="0">
              <a:latin typeface="Tw Cen MT" pitchFamily="34" charset="0"/>
            </a:endParaRPr>
          </a:p>
          <a:p>
            <a:pPr>
              <a:lnSpc>
                <a:spcPct val="90000"/>
              </a:lnSpc>
            </a:pPr>
            <a:r>
              <a:rPr lang="en-US" sz="2100" dirty="0" smtClean="0">
                <a:latin typeface="Tw Cen MT" pitchFamily="34" charset="0"/>
              </a:rPr>
              <a:t>Built-in problem with borrower “graduation”.</a:t>
            </a:r>
          </a:p>
          <a:p>
            <a:pPr>
              <a:lnSpc>
                <a:spcPct val="90000"/>
              </a:lnSpc>
            </a:pPr>
            <a:endParaRPr lang="en-US" sz="2100" dirty="0" smtClean="0">
              <a:latin typeface="Tw Cen MT" pitchFamily="34" charset="0"/>
            </a:endParaRPr>
          </a:p>
          <a:p>
            <a:pPr>
              <a:lnSpc>
                <a:spcPct val="90000"/>
              </a:lnSpc>
            </a:pPr>
            <a:r>
              <a:rPr lang="en-US" sz="2100" dirty="0" smtClean="0">
                <a:latin typeface="Tw Cen MT" pitchFamily="34" charset="0"/>
              </a:rPr>
              <a:t>It’s a great story to tell if you like capitalism and status quo…but is it really addressing deeper/structural causes of poverty? (inequality, lack of infrastructure, poor education systems, poor health care systems…)</a:t>
            </a:r>
          </a:p>
        </p:txBody>
      </p:sp>
    </p:spTree>
    <p:extLst>
      <p:ext uri="{BB962C8B-B14F-4D97-AF65-F5344CB8AC3E}">
        <p14:creationId xmlns:p14="http://schemas.microsoft.com/office/powerpoint/2010/main" val="41201540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965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3965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3965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965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9651">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9651">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39651">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39651">
                                            <p:txEl>
                                              <p:pRg st="11" end="1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39651">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9651" grpId="0" build="p"/>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7925803F-BE73-4229-A871-B124A16D669F}" type="slidenum">
              <a:rPr lang="en-US"/>
              <a:pPr>
                <a:defRPr/>
              </a:pPr>
              <a:t>56</a:t>
            </a:fld>
            <a:endParaRPr lang="en-US"/>
          </a:p>
        </p:txBody>
      </p:sp>
      <p:sp>
        <p:nvSpPr>
          <p:cNvPr id="539650" name="Rectangle 2"/>
          <p:cNvSpPr>
            <a:spLocks noGrp="1"/>
          </p:cNvSpPr>
          <p:nvPr>
            <p:ph type="title" idx="4294967295"/>
          </p:nvPr>
        </p:nvSpPr>
        <p:spPr/>
        <p:txBody>
          <a:bodyPr/>
          <a:lstStyle/>
          <a:p>
            <a:pPr algn="ctr"/>
            <a:r>
              <a:rPr lang="en-US" dirty="0" smtClean="0">
                <a:latin typeface="Tw Cen MT" pitchFamily="34" charset="0"/>
              </a:rPr>
              <a:t>Additional Resources</a:t>
            </a:r>
          </a:p>
        </p:txBody>
      </p:sp>
      <p:sp>
        <p:nvSpPr>
          <p:cNvPr id="539651" name="Rectangle 3"/>
          <p:cNvSpPr>
            <a:spLocks noGrp="1"/>
          </p:cNvSpPr>
          <p:nvPr>
            <p:ph type="body" idx="4294967295"/>
          </p:nvPr>
        </p:nvSpPr>
        <p:spPr>
          <a:xfrm>
            <a:off x="123825" y="1600200"/>
            <a:ext cx="8642350" cy="5011738"/>
          </a:xfrm>
        </p:spPr>
        <p:txBody>
          <a:bodyPr/>
          <a:lstStyle/>
          <a:p>
            <a:pPr>
              <a:lnSpc>
                <a:spcPct val="90000"/>
              </a:lnSpc>
            </a:pPr>
            <a:r>
              <a:rPr lang="en-US" sz="2100" dirty="0" smtClean="0">
                <a:latin typeface="Tw Cen MT" pitchFamily="34" charset="0"/>
              </a:rPr>
              <a:t>Micro-finance Gateway</a:t>
            </a:r>
          </a:p>
          <a:p>
            <a:pPr lvl="1">
              <a:lnSpc>
                <a:spcPct val="90000"/>
              </a:lnSpc>
            </a:pPr>
            <a:r>
              <a:rPr lang="en-US" sz="1800" dirty="0" smtClean="0">
                <a:latin typeface="Tw Cen MT" pitchFamily="34" charset="0"/>
                <a:hlinkClick r:id="rId2"/>
              </a:rPr>
              <a:t>http://www.microfinancegateway.org</a:t>
            </a:r>
            <a:endParaRPr lang="en-US" sz="1800" dirty="0" smtClean="0">
              <a:latin typeface="Tw Cen MT" pitchFamily="34" charset="0"/>
            </a:endParaRPr>
          </a:p>
          <a:p>
            <a:pPr lvl="1">
              <a:lnSpc>
                <a:spcPct val="90000"/>
              </a:lnSpc>
            </a:pPr>
            <a:endParaRPr lang="en-US" sz="1700" dirty="0" smtClean="0">
              <a:latin typeface="Tw Cen MT" pitchFamily="34" charset="0"/>
            </a:endParaRPr>
          </a:p>
          <a:p>
            <a:pPr>
              <a:lnSpc>
                <a:spcPct val="90000"/>
              </a:lnSpc>
            </a:pPr>
            <a:r>
              <a:rPr lang="en-US" sz="2000" dirty="0" smtClean="0">
                <a:latin typeface="Tw Cen MT" pitchFamily="34" charset="0"/>
              </a:rPr>
              <a:t>Financial Access Initiative</a:t>
            </a:r>
          </a:p>
          <a:p>
            <a:pPr lvl="1">
              <a:lnSpc>
                <a:spcPct val="90000"/>
              </a:lnSpc>
            </a:pPr>
            <a:r>
              <a:rPr lang="en-US" sz="1700" dirty="0" smtClean="0">
                <a:latin typeface="Tw Cen MT" pitchFamily="34" charset="0"/>
                <a:hlinkClick r:id="rId3"/>
              </a:rPr>
              <a:t>http://financialaccess.org</a:t>
            </a:r>
            <a:endParaRPr lang="en-US" sz="1700" dirty="0" smtClean="0">
              <a:latin typeface="Tw Cen MT" pitchFamily="34" charset="0"/>
            </a:endParaRPr>
          </a:p>
          <a:p>
            <a:pPr lvl="1">
              <a:lnSpc>
                <a:spcPct val="90000"/>
              </a:lnSpc>
            </a:pPr>
            <a:endParaRPr lang="en-US" sz="1700" dirty="0" smtClean="0">
              <a:latin typeface="Tw Cen MT" pitchFamily="34" charset="0"/>
            </a:endParaRPr>
          </a:p>
          <a:p>
            <a:pPr>
              <a:lnSpc>
                <a:spcPct val="90000"/>
              </a:lnSpc>
            </a:pPr>
            <a:r>
              <a:rPr lang="en-US" sz="2000" dirty="0" smtClean="0">
                <a:latin typeface="Tw Cen MT" pitchFamily="34" charset="0"/>
              </a:rPr>
              <a:t>Readings from Jonathan </a:t>
            </a:r>
            <a:r>
              <a:rPr lang="en-US" sz="2000" dirty="0" err="1" smtClean="0">
                <a:latin typeface="Tw Cen MT" pitchFamily="34" charset="0"/>
              </a:rPr>
              <a:t>Morduch</a:t>
            </a:r>
            <a:endParaRPr lang="en-US" sz="2000" dirty="0" smtClean="0">
              <a:latin typeface="Tw Cen MT" pitchFamily="34" charset="0"/>
            </a:endParaRPr>
          </a:p>
          <a:p>
            <a:pPr lvl="1">
              <a:lnSpc>
                <a:spcPct val="90000"/>
              </a:lnSpc>
            </a:pPr>
            <a:r>
              <a:rPr lang="en-US" sz="1700" i="1" dirty="0" smtClean="0">
                <a:latin typeface="Tw Cen MT" pitchFamily="34" charset="0"/>
              </a:rPr>
              <a:t>The Economics of Micro-finance</a:t>
            </a:r>
            <a:r>
              <a:rPr lang="en-US" sz="1700" dirty="0" smtClean="0">
                <a:latin typeface="Tw Cen MT" pitchFamily="34" charset="0"/>
              </a:rPr>
              <a:t>. </a:t>
            </a:r>
            <a:r>
              <a:rPr lang="en-US" sz="1700" dirty="0" err="1" smtClean="0">
                <a:latin typeface="Tw Cen MT" pitchFamily="34" charset="0"/>
              </a:rPr>
              <a:t>Morduch</a:t>
            </a:r>
            <a:r>
              <a:rPr lang="en-US" sz="1700" dirty="0" smtClean="0">
                <a:latin typeface="Tw Cen MT" pitchFamily="34" charset="0"/>
              </a:rPr>
              <a:t> &amp; </a:t>
            </a:r>
            <a:r>
              <a:rPr lang="en-US" sz="1700" dirty="0" err="1" smtClean="0">
                <a:latin typeface="Tw Cen MT" pitchFamily="34" charset="0"/>
              </a:rPr>
              <a:t>Armendariz</a:t>
            </a:r>
            <a:r>
              <a:rPr lang="en-US" sz="1700" dirty="0" smtClean="0">
                <a:latin typeface="Tw Cen MT" pitchFamily="34" charset="0"/>
              </a:rPr>
              <a:t> de </a:t>
            </a:r>
            <a:r>
              <a:rPr lang="en-US" sz="1700" dirty="0" err="1" smtClean="0">
                <a:latin typeface="Tw Cen MT" pitchFamily="34" charset="0"/>
              </a:rPr>
              <a:t>Aghion</a:t>
            </a:r>
            <a:r>
              <a:rPr lang="en-US" sz="1700" dirty="0" smtClean="0">
                <a:latin typeface="Tw Cen MT" pitchFamily="34" charset="0"/>
              </a:rPr>
              <a:t>. 2005. </a:t>
            </a:r>
          </a:p>
          <a:p>
            <a:pPr lvl="1">
              <a:lnSpc>
                <a:spcPct val="90000"/>
              </a:lnSpc>
            </a:pPr>
            <a:r>
              <a:rPr lang="en-US" sz="1700" dirty="0" smtClean="0">
                <a:latin typeface="Tw Cen MT" pitchFamily="34" charset="0"/>
              </a:rPr>
              <a:t>“The Micro-finance Promise”. </a:t>
            </a:r>
            <a:r>
              <a:rPr lang="en-US" sz="1700" i="1" dirty="0" smtClean="0">
                <a:latin typeface="Tw Cen MT" pitchFamily="34" charset="0"/>
              </a:rPr>
              <a:t>Journal of Economic Literature</a:t>
            </a:r>
            <a:r>
              <a:rPr lang="en-US" sz="1700" dirty="0" smtClean="0">
                <a:latin typeface="Tw Cen MT" pitchFamily="34" charset="0"/>
              </a:rPr>
              <a:t>. 37(4). 1999</a:t>
            </a:r>
          </a:p>
          <a:p>
            <a:pPr lvl="1">
              <a:lnSpc>
                <a:spcPct val="90000"/>
              </a:lnSpc>
            </a:pPr>
            <a:r>
              <a:rPr lang="en-US" sz="1700" dirty="0" smtClean="0">
                <a:latin typeface="Tw Cen MT" pitchFamily="34" charset="0"/>
              </a:rPr>
              <a:t>“The Micro-finance Schism.”  World Development. 28(4). 2000</a:t>
            </a:r>
          </a:p>
          <a:p>
            <a:pPr lvl="1">
              <a:lnSpc>
                <a:spcPct val="90000"/>
              </a:lnSpc>
            </a:pPr>
            <a:endParaRPr lang="en-US" sz="1700" dirty="0" smtClean="0">
              <a:latin typeface="Tw Cen MT" pitchFamily="34" charset="0"/>
            </a:endParaRPr>
          </a:p>
          <a:p>
            <a:pPr>
              <a:lnSpc>
                <a:spcPct val="90000"/>
              </a:lnSpc>
            </a:pPr>
            <a:r>
              <a:rPr lang="en-US" sz="2000" dirty="0" smtClean="0">
                <a:latin typeface="Tw Cen MT" pitchFamily="34" charset="0"/>
              </a:rPr>
              <a:t>Critical View</a:t>
            </a:r>
          </a:p>
          <a:p>
            <a:pPr lvl="1">
              <a:lnSpc>
                <a:spcPct val="90000"/>
              </a:lnSpc>
            </a:pPr>
            <a:r>
              <a:rPr lang="en-US" sz="1700" i="1" dirty="0" smtClean="0">
                <a:latin typeface="Tw Cen MT" pitchFamily="34" charset="0"/>
              </a:rPr>
              <a:t>What’s Wrong with Micro-finance?  </a:t>
            </a:r>
            <a:r>
              <a:rPr lang="en-US" sz="1700" dirty="0" err="1" smtClean="0">
                <a:latin typeface="Tw Cen MT" pitchFamily="34" charset="0"/>
              </a:rPr>
              <a:t>Dichter</a:t>
            </a:r>
            <a:r>
              <a:rPr lang="en-US" sz="1700" dirty="0" smtClean="0">
                <a:latin typeface="Tw Cen MT" pitchFamily="34" charset="0"/>
              </a:rPr>
              <a:t> &amp; Harper. 2007.</a:t>
            </a:r>
          </a:p>
          <a:p>
            <a:pPr lvl="1">
              <a:lnSpc>
                <a:spcPct val="90000"/>
              </a:lnSpc>
            </a:pPr>
            <a:endParaRPr lang="en-US" sz="1700" dirty="0" smtClean="0">
              <a:latin typeface="Tw Cen MT" pitchFamily="34" charset="0"/>
            </a:endParaRPr>
          </a:p>
        </p:txBody>
      </p:sp>
    </p:spTree>
    <p:extLst>
      <p:ext uri="{BB962C8B-B14F-4D97-AF65-F5344CB8AC3E}">
        <p14:creationId xmlns:p14="http://schemas.microsoft.com/office/powerpoint/2010/main" val="183071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965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3965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3965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9651">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9651">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9651">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39651">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39651">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39651">
                                            <p:txEl>
                                              <p:pRg st="11" end="11"/>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39651">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9651"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4554CB3E-ECE5-4E0B-9318-C5A59DB8407B}" type="slidenum">
              <a:rPr lang="en-US"/>
              <a:pPr>
                <a:defRPr/>
              </a:pPr>
              <a:t>57</a:t>
            </a:fld>
            <a:endParaRPr lang="en-US"/>
          </a:p>
        </p:txBody>
      </p:sp>
      <p:sp>
        <p:nvSpPr>
          <p:cNvPr id="517122" name="Rectangle 2"/>
          <p:cNvSpPr>
            <a:spLocks noGrp="1"/>
          </p:cNvSpPr>
          <p:nvPr>
            <p:ph type="title" idx="4294967295"/>
          </p:nvPr>
        </p:nvSpPr>
        <p:spPr>
          <a:xfrm>
            <a:off x="295275" y="1647825"/>
            <a:ext cx="8229600" cy="2514600"/>
          </a:xfrm>
        </p:spPr>
        <p:txBody>
          <a:bodyPr/>
          <a:lstStyle/>
          <a:p>
            <a:pPr algn="ctr"/>
            <a:r>
              <a:rPr lang="en-US" sz="4000" dirty="0" smtClean="0">
                <a:latin typeface="Tw Cen MT" pitchFamily="34" charset="0"/>
              </a:rPr>
              <a:t>Part III: </a:t>
            </a:r>
            <a:r>
              <a:rPr lang="en-US" sz="4000" dirty="0" smtClean="0">
                <a:latin typeface="Tw Cen MT" pitchFamily="34" charset="0"/>
              </a:rPr>
              <a:t>Risk and Insurance</a:t>
            </a:r>
            <a:endParaRPr lang="en-US" sz="4000" dirty="0" smtClean="0">
              <a:latin typeface="Tw Cen MT" pitchFamily="34" charset="0"/>
            </a:endParaRPr>
          </a:p>
        </p:txBody>
      </p:sp>
    </p:spTree>
    <p:extLst>
      <p:ext uri="{BB962C8B-B14F-4D97-AF65-F5344CB8AC3E}">
        <p14:creationId xmlns:p14="http://schemas.microsoft.com/office/powerpoint/2010/main" val="274688606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DFBC3991-10F3-4D29-B8E4-EFC81D92E7B8}" type="slidenum">
              <a:rPr lang="en-US"/>
              <a:pPr>
                <a:defRPr/>
              </a:pPr>
              <a:t>58</a:t>
            </a:fld>
            <a:endParaRPr lang="en-US"/>
          </a:p>
        </p:txBody>
      </p:sp>
      <p:sp>
        <p:nvSpPr>
          <p:cNvPr id="33794" name="Rectangle 2"/>
          <p:cNvSpPr>
            <a:spLocks noGrp="1"/>
          </p:cNvSpPr>
          <p:nvPr>
            <p:ph type="title" idx="4294967295"/>
          </p:nvPr>
        </p:nvSpPr>
        <p:spPr/>
        <p:txBody>
          <a:bodyPr/>
          <a:lstStyle/>
          <a:p>
            <a:pPr algn="ctr"/>
            <a:r>
              <a:rPr lang="en-US" sz="4000" dirty="0" smtClean="0">
                <a:latin typeface="Tw Cen MT" pitchFamily="34" charset="0"/>
              </a:rPr>
              <a:t>Implications of Risk and Uncertainty: Poverty Traps</a:t>
            </a:r>
            <a:endParaRPr lang="en-US" sz="4000" dirty="0" smtClean="0">
              <a:latin typeface="Tw Cen MT" pitchFamily="34" charset="0"/>
            </a:endParaRPr>
          </a:p>
        </p:txBody>
      </p:sp>
      <p:sp>
        <p:nvSpPr>
          <p:cNvPr id="571395" name="Rectangle 3"/>
          <p:cNvSpPr>
            <a:spLocks noGrp="1"/>
          </p:cNvSpPr>
          <p:nvPr>
            <p:ph type="body" idx="4294967295"/>
          </p:nvPr>
        </p:nvSpPr>
        <p:spPr>
          <a:xfrm>
            <a:off x="457200" y="2209800"/>
            <a:ext cx="5130800" cy="4013200"/>
          </a:xfrm>
        </p:spPr>
        <p:txBody>
          <a:bodyPr/>
          <a:lstStyle/>
          <a:p>
            <a:pPr>
              <a:lnSpc>
                <a:spcPct val="90000"/>
              </a:lnSpc>
              <a:spcAft>
                <a:spcPts val="600"/>
              </a:spcAft>
            </a:pPr>
            <a:r>
              <a:rPr lang="en-US" sz="2100" dirty="0" smtClean="0">
                <a:latin typeface="Tw Cen MT" pitchFamily="34" charset="0"/>
              </a:rPr>
              <a:t>Risk can keep people in poverty traps</a:t>
            </a:r>
          </a:p>
          <a:p>
            <a:pPr lvl="1">
              <a:lnSpc>
                <a:spcPct val="90000"/>
              </a:lnSpc>
              <a:spcAft>
                <a:spcPts val="600"/>
              </a:spcAft>
            </a:pPr>
            <a:r>
              <a:rPr lang="en-US" sz="1800" dirty="0" smtClean="0">
                <a:latin typeface="Tw Cen MT" pitchFamily="34" charset="0"/>
              </a:rPr>
              <a:t>Getting out of poverty trap requires steps that would be too risky (higher returns mean higher risk)</a:t>
            </a:r>
          </a:p>
          <a:p>
            <a:pPr lvl="1">
              <a:lnSpc>
                <a:spcPct val="90000"/>
              </a:lnSpc>
              <a:spcAft>
                <a:spcPts val="600"/>
              </a:spcAft>
            </a:pPr>
            <a:r>
              <a:rPr lang="en-US" sz="1800" dirty="0" smtClean="0">
                <a:latin typeface="Tw Cen MT" pitchFamily="34" charset="0"/>
              </a:rPr>
              <a:t>Ex-ante risk coping: diversify to reduce income risk (but </a:t>
            </a:r>
            <a:r>
              <a:rPr lang="en-US" sz="1800" dirty="0" smtClean="0">
                <a:latin typeface="Tw Cen MT" pitchFamily="34" charset="0"/>
              </a:rPr>
              <a:t>lose </a:t>
            </a:r>
            <a:r>
              <a:rPr lang="en-US" sz="1800" dirty="0">
                <a:latin typeface="Tw Cen MT" pitchFamily="34" charset="0"/>
              </a:rPr>
              <a:t>gains from </a:t>
            </a:r>
            <a:r>
              <a:rPr lang="en-US" sz="1800" dirty="0" smtClean="0">
                <a:latin typeface="Tw Cen MT" pitchFamily="34" charset="0"/>
              </a:rPr>
              <a:t>specializing)</a:t>
            </a:r>
          </a:p>
          <a:p>
            <a:pPr>
              <a:lnSpc>
                <a:spcPct val="90000"/>
              </a:lnSpc>
              <a:spcAft>
                <a:spcPts val="600"/>
              </a:spcAft>
            </a:pPr>
            <a:r>
              <a:rPr lang="en-US" sz="2100" dirty="0" smtClean="0">
                <a:latin typeface="Tw Cen MT" pitchFamily="34" charset="0"/>
              </a:rPr>
              <a:t>Risk can force people in</a:t>
            </a:r>
            <a:r>
              <a:rPr lang="en-US" sz="2100" dirty="0" smtClean="0">
                <a:latin typeface="Tw Cen MT" pitchFamily="34" charset="0"/>
              </a:rPr>
              <a:t>to poverty traps</a:t>
            </a:r>
          </a:p>
          <a:p>
            <a:pPr lvl="1">
              <a:lnSpc>
                <a:spcPct val="90000"/>
              </a:lnSpc>
              <a:spcAft>
                <a:spcPts val="600"/>
              </a:spcAft>
            </a:pPr>
            <a:r>
              <a:rPr lang="en-US" sz="1800" dirty="0" smtClean="0">
                <a:latin typeface="Tw Cen MT" pitchFamily="34" charset="0"/>
              </a:rPr>
              <a:t>Can’t recover from temporary setbacks (drought, illness, death of an animal)</a:t>
            </a:r>
          </a:p>
          <a:p>
            <a:pPr>
              <a:lnSpc>
                <a:spcPct val="90000"/>
              </a:lnSpc>
              <a:spcAft>
                <a:spcPts val="600"/>
              </a:spcAft>
            </a:pPr>
            <a:r>
              <a:rPr lang="en-US" sz="2100" dirty="0">
                <a:latin typeface="Tw Cen MT" pitchFamily="34" charset="0"/>
              </a:rPr>
              <a:t>When we see people (or countries) stuck in poverty traps, we tend to look immediately for underlying market or institutional </a:t>
            </a:r>
            <a:r>
              <a:rPr lang="en-US" sz="2100" dirty="0" smtClean="0">
                <a:latin typeface="Tw Cen MT" pitchFamily="34" charset="0"/>
              </a:rPr>
              <a:t>failures (i.e., in credit or insurance markets)</a:t>
            </a:r>
            <a:endParaRPr lang="en-US" sz="2100" dirty="0">
              <a:latin typeface="Tw Cen MT" pitchFamily="34" charset="0"/>
            </a:endParaRPr>
          </a:p>
          <a:p>
            <a:pPr lvl="1">
              <a:lnSpc>
                <a:spcPct val="90000"/>
              </a:lnSpc>
              <a:spcAft>
                <a:spcPts val="600"/>
              </a:spcAft>
            </a:pPr>
            <a:endParaRPr lang="en-US" sz="1800" dirty="0" smtClean="0">
              <a:latin typeface="Tw Cen MT" pitchFamily="34" charset="0"/>
            </a:endParaRP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7174" y="3029479"/>
            <a:ext cx="3061228" cy="2323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6215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13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713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7139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7139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7139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71395">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1395" grpId="0" build="p"/>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2"/>
          </p:nvPr>
        </p:nvSpPr>
        <p:spPr>
          <a:xfrm>
            <a:off x="598458" y="4610100"/>
            <a:ext cx="7772400" cy="2044700"/>
          </a:xfrm>
        </p:spPr>
        <p:txBody>
          <a:bodyPr/>
          <a:lstStyle/>
          <a:p>
            <a:r>
              <a:rPr lang="en-US" sz="1800" dirty="0" smtClean="0"/>
              <a:t>Risk makes income volatile</a:t>
            </a:r>
          </a:p>
          <a:p>
            <a:r>
              <a:rPr lang="en-US" sz="1800" dirty="0" smtClean="0"/>
              <a:t>…and consumption, too, unless you have </a:t>
            </a:r>
            <a:r>
              <a:rPr lang="en-US" sz="1800" i="1" dirty="0" smtClean="0"/>
              <a:t>ex-post</a:t>
            </a:r>
            <a:r>
              <a:rPr lang="en-US" sz="1800" dirty="0" smtClean="0"/>
              <a:t> coping mechanisms</a:t>
            </a:r>
          </a:p>
          <a:p>
            <a:pPr lvl="1">
              <a:spcAft>
                <a:spcPts val="600"/>
              </a:spcAft>
            </a:pPr>
            <a:r>
              <a:rPr lang="en-US" sz="1800" dirty="0"/>
              <a:t>Sell </a:t>
            </a:r>
            <a:r>
              <a:rPr lang="en-US" sz="1800" dirty="0"/>
              <a:t>assets (e.g., animals); fallback activities (e.g., migration); beg thy neighbor</a:t>
            </a:r>
          </a:p>
          <a:p>
            <a:pPr lvl="1">
              <a:spcAft>
                <a:spcPts val="600"/>
              </a:spcAft>
            </a:pPr>
            <a:r>
              <a:rPr lang="en-US" sz="1800" dirty="0" smtClean="0"/>
              <a:t>But covariate risks mean you buy </a:t>
            </a:r>
            <a:r>
              <a:rPr lang="en-US" sz="1800" dirty="0"/>
              <a:t>high, sell low (see boxes</a:t>
            </a:r>
            <a:r>
              <a:rPr lang="en-US" sz="1800" dirty="0" smtClean="0"/>
              <a:t>) and your neighbor may not be able to help you out</a:t>
            </a:r>
            <a:endParaRPr lang="en-US" sz="1800" dirty="0"/>
          </a:p>
        </p:txBody>
      </p:sp>
      <p:sp>
        <p:nvSpPr>
          <p:cNvPr id="7" name="Slide Number Placeholder 6"/>
          <p:cNvSpPr>
            <a:spLocks noGrp="1"/>
          </p:cNvSpPr>
          <p:nvPr>
            <p:ph type="sldNum" sz="quarter" idx="11"/>
          </p:nvPr>
        </p:nvSpPr>
        <p:spPr/>
        <p:txBody>
          <a:bodyPr>
            <a:normAutofit fontScale="85000" lnSpcReduction="20000"/>
          </a:bodyPr>
          <a:lstStyle/>
          <a:p>
            <a:pPr>
              <a:defRPr/>
            </a:pPr>
            <a:fld id="{E02371F3-98F5-4D89-B183-69953302EF47}" type="slidenum">
              <a:rPr lang="en-US" smtClean="0"/>
              <a:pPr>
                <a:defRPr/>
              </a:pPr>
              <a:t>59</a:t>
            </a:fld>
            <a:endParaRPr lang="en-US"/>
          </a:p>
        </p:txBody>
      </p:sp>
      <p:sp>
        <p:nvSpPr>
          <p:cNvPr id="8" name="Title 1"/>
          <p:cNvSpPr txBox="1">
            <a:spLocks/>
          </p:cNvSpPr>
          <p:nvPr/>
        </p:nvSpPr>
        <p:spPr bwMode="auto">
          <a:xfrm>
            <a:off x="787400" y="273050"/>
            <a:ext cx="8153400" cy="8699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4400" kern="1200">
                <a:solidFill>
                  <a:schemeClr val="tx2"/>
                </a:solidFill>
                <a:latin typeface="+mj-lt"/>
                <a:ea typeface="+mj-ea"/>
                <a:cs typeface="+mj-cs"/>
              </a:defRPr>
            </a:lvl1pPr>
            <a:lvl2pPr algn="l" rtl="0" fontAlgn="base">
              <a:spcBef>
                <a:spcPct val="0"/>
              </a:spcBef>
              <a:spcAft>
                <a:spcPct val="0"/>
              </a:spcAft>
              <a:defRPr sz="4400">
                <a:solidFill>
                  <a:schemeClr val="tx2"/>
                </a:solidFill>
                <a:latin typeface="Tw Cen MT" pitchFamily="34" charset="0"/>
              </a:defRPr>
            </a:lvl2pPr>
            <a:lvl3pPr algn="l" rtl="0" fontAlgn="base">
              <a:spcBef>
                <a:spcPct val="0"/>
              </a:spcBef>
              <a:spcAft>
                <a:spcPct val="0"/>
              </a:spcAft>
              <a:defRPr sz="4400">
                <a:solidFill>
                  <a:schemeClr val="tx2"/>
                </a:solidFill>
                <a:latin typeface="Tw Cen MT" pitchFamily="34" charset="0"/>
              </a:defRPr>
            </a:lvl3pPr>
            <a:lvl4pPr algn="l" rtl="0" fontAlgn="base">
              <a:spcBef>
                <a:spcPct val="0"/>
              </a:spcBef>
              <a:spcAft>
                <a:spcPct val="0"/>
              </a:spcAft>
              <a:defRPr sz="4400">
                <a:solidFill>
                  <a:schemeClr val="tx2"/>
                </a:solidFill>
                <a:latin typeface="Tw Cen MT" pitchFamily="34" charset="0"/>
              </a:defRPr>
            </a:lvl4pPr>
            <a:lvl5pPr algn="l" rtl="0" fontAlgn="base">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a:lstStyle>
          <a:p>
            <a:pPr algn="ctr"/>
            <a:r>
              <a:rPr lang="en-US" sz="3600" dirty="0" smtClean="0"/>
              <a:t>Keeping Food on the Table: Consumption Smoothing</a:t>
            </a:r>
            <a:endParaRPr lang="en-US" sz="3600"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0" y="1511624"/>
            <a:ext cx="5667317" cy="29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852749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8D4ACDA2-F0CB-4EF9-B64E-D086412528EB}" type="slidenum">
              <a:rPr lang="en-US"/>
              <a:pPr>
                <a:defRPr/>
              </a:pPr>
              <a:t>60</a:t>
            </a:fld>
            <a:endParaRPr lang="en-US"/>
          </a:p>
        </p:txBody>
      </p:sp>
      <p:sp>
        <p:nvSpPr>
          <p:cNvPr id="41986" name="Rectangle 2"/>
          <p:cNvSpPr>
            <a:spLocks noGrp="1"/>
          </p:cNvSpPr>
          <p:nvPr>
            <p:ph type="title" idx="4294967295"/>
          </p:nvPr>
        </p:nvSpPr>
        <p:spPr/>
        <p:txBody>
          <a:bodyPr/>
          <a:lstStyle/>
          <a:p>
            <a:pPr algn="ctr"/>
            <a:r>
              <a:rPr lang="en-US" sz="4000" smtClean="0">
                <a:latin typeface="Tw Cen MT" pitchFamily="34" charset="0"/>
              </a:rPr>
              <a:t>A Primer on Insurance</a:t>
            </a:r>
          </a:p>
        </p:txBody>
      </p:sp>
      <p:sp>
        <p:nvSpPr>
          <p:cNvPr id="571395" name="Rectangle 3"/>
          <p:cNvSpPr>
            <a:spLocks noGrp="1"/>
          </p:cNvSpPr>
          <p:nvPr>
            <p:ph type="body" idx="4294967295"/>
          </p:nvPr>
        </p:nvSpPr>
        <p:spPr>
          <a:xfrm>
            <a:off x="457200" y="2540000"/>
            <a:ext cx="8229600" cy="3340100"/>
          </a:xfrm>
        </p:spPr>
        <p:txBody>
          <a:bodyPr/>
          <a:lstStyle/>
          <a:p>
            <a:pPr>
              <a:lnSpc>
                <a:spcPct val="90000"/>
              </a:lnSpc>
            </a:pPr>
            <a:r>
              <a:rPr lang="en-US" sz="2100" dirty="0" smtClean="0">
                <a:latin typeface="Tw Cen MT" pitchFamily="34" charset="0"/>
              </a:rPr>
              <a:t>What is being transacted in an insurance contract?</a:t>
            </a:r>
          </a:p>
          <a:p>
            <a:pPr lvl="1">
              <a:lnSpc>
                <a:spcPct val="90000"/>
              </a:lnSpc>
            </a:pPr>
            <a:r>
              <a:rPr lang="en-US" sz="2000" dirty="0" smtClean="0">
                <a:latin typeface="Tw Cen MT" pitchFamily="34" charset="0"/>
              </a:rPr>
              <a:t>Resources across states of nature;</a:t>
            </a:r>
          </a:p>
          <a:p>
            <a:pPr lvl="1">
              <a:lnSpc>
                <a:spcPct val="90000"/>
              </a:lnSpc>
            </a:pPr>
            <a:r>
              <a:rPr lang="en-US" sz="2000" dirty="0" smtClean="0">
                <a:latin typeface="Tw Cen MT" pitchFamily="34" charset="0"/>
              </a:rPr>
              <a:t>Insurer </a:t>
            </a:r>
            <a:r>
              <a:rPr lang="en-US" sz="2000" dirty="0" smtClean="0">
                <a:latin typeface="Tw Cen MT" pitchFamily="34" charset="0"/>
              </a:rPr>
              <a:t>says:</a:t>
            </a:r>
          </a:p>
          <a:p>
            <a:pPr lvl="2">
              <a:lnSpc>
                <a:spcPct val="90000"/>
              </a:lnSpc>
            </a:pPr>
            <a:r>
              <a:rPr lang="en-US" sz="1800" dirty="0" smtClean="0">
                <a:latin typeface="Tw Cen MT" pitchFamily="34" charset="0"/>
              </a:rPr>
              <a:t>If your harvest fails (bad state of nature) I’ll pay </a:t>
            </a:r>
            <a:r>
              <a:rPr lang="en-US" sz="1800" dirty="0" smtClean="0">
                <a:latin typeface="Tw Cen MT" pitchFamily="34" charset="0"/>
              </a:rPr>
              <a:t>you</a:t>
            </a:r>
            <a:endParaRPr lang="en-US" sz="1800" dirty="0" smtClean="0">
              <a:latin typeface="Tw Cen MT" pitchFamily="34" charset="0"/>
            </a:endParaRPr>
          </a:p>
          <a:p>
            <a:pPr lvl="2">
              <a:lnSpc>
                <a:spcPct val="90000"/>
              </a:lnSpc>
            </a:pPr>
            <a:r>
              <a:rPr lang="en-US" sz="1800" dirty="0" smtClean="0">
                <a:latin typeface="Tw Cen MT" pitchFamily="34" charset="0"/>
              </a:rPr>
              <a:t>If your harvest is high (good state of nature) you pay me</a:t>
            </a:r>
          </a:p>
          <a:p>
            <a:pPr lvl="2">
              <a:lnSpc>
                <a:spcPct val="90000"/>
              </a:lnSpc>
            </a:pPr>
            <a:endParaRPr lang="en-US" sz="1800" dirty="0" smtClean="0">
              <a:latin typeface="Tw Cen MT" pitchFamily="34" charset="0"/>
            </a:endParaRPr>
          </a:p>
          <a:p>
            <a:pPr>
              <a:lnSpc>
                <a:spcPct val="90000"/>
              </a:lnSpc>
            </a:pPr>
            <a:r>
              <a:rPr lang="en-US" sz="2100" dirty="0" smtClean="0">
                <a:latin typeface="Tw Cen MT" pitchFamily="34" charset="0"/>
              </a:rPr>
              <a:t>The insurer’s </a:t>
            </a:r>
            <a:r>
              <a:rPr lang="en-US" sz="2100" dirty="0" smtClean="0">
                <a:latin typeface="Tw Cen MT" pitchFamily="34" charset="0"/>
              </a:rPr>
              <a:t>profitability </a:t>
            </a:r>
            <a:r>
              <a:rPr lang="en-US" sz="2100" dirty="0" smtClean="0">
                <a:latin typeface="Tw Cen MT" pitchFamily="34" charset="0"/>
              </a:rPr>
              <a:t>depends on:</a:t>
            </a:r>
            <a:endParaRPr lang="en-US" sz="2100" dirty="0" smtClean="0">
              <a:latin typeface="Tw Cen MT" pitchFamily="34" charset="0"/>
            </a:endParaRPr>
          </a:p>
          <a:p>
            <a:pPr lvl="1">
              <a:lnSpc>
                <a:spcPct val="90000"/>
              </a:lnSpc>
            </a:pPr>
            <a:r>
              <a:rPr lang="en-US" sz="1800" dirty="0" smtClean="0">
                <a:latin typeface="Tw Cen MT" pitchFamily="34" charset="0"/>
              </a:rPr>
              <a:t>The probability </a:t>
            </a:r>
            <a:r>
              <a:rPr lang="en-US" sz="1800" dirty="0" smtClean="0">
                <a:latin typeface="Tw Cen MT" pitchFamily="34" charset="0"/>
              </a:rPr>
              <a:t>he must pay out a </a:t>
            </a:r>
            <a:r>
              <a:rPr lang="en-US" sz="1800" dirty="0" smtClean="0">
                <a:latin typeface="Tw Cen MT" pitchFamily="34" charset="0"/>
              </a:rPr>
              <a:t>claim</a:t>
            </a:r>
            <a:endParaRPr lang="en-US" sz="1800" dirty="0" smtClean="0">
              <a:latin typeface="Tw Cen MT" pitchFamily="34" charset="0"/>
            </a:endParaRPr>
          </a:p>
          <a:p>
            <a:pPr lvl="1">
              <a:lnSpc>
                <a:spcPct val="90000"/>
              </a:lnSpc>
            </a:pPr>
            <a:r>
              <a:rPr lang="en-US" sz="1800" dirty="0" smtClean="0">
                <a:latin typeface="Tw Cen MT" pitchFamily="34" charset="0"/>
              </a:rPr>
              <a:t>The size </a:t>
            </a:r>
            <a:r>
              <a:rPr lang="en-US" sz="1800" dirty="0" smtClean="0">
                <a:latin typeface="Tw Cen MT" pitchFamily="34" charset="0"/>
              </a:rPr>
              <a:t>of </a:t>
            </a:r>
            <a:r>
              <a:rPr lang="en-US" sz="1800" dirty="0" smtClean="0">
                <a:latin typeface="Tw Cen MT" pitchFamily="34" charset="0"/>
              </a:rPr>
              <a:t>the claim</a:t>
            </a:r>
            <a:endParaRPr lang="en-US" sz="1800" dirty="0" smtClean="0">
              <a:latin typeface="Tw Cen MT" pitchFamily="34" charset="0"/>
            </a:endParaRPr>
          </a:p>
        </p:txBody>
      </p:sp>
    </p:spTree>
    <p:extLst>
      <p:ext uri="{BB962C8B-B14F-4D97-AF65-F5344CB8AC3E}">
        <p14:creationId xmlns:p14="http://schemas.microsoft.com/office/powerpoint/2010/main" val="1107081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13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139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7139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7139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7139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71395">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71395">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7139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1395" grpId="0" build="p"/>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6BB0AE9A-0320-4806-A95F-F47B05497DF4}" type="slidenum">
              <a:rPr lang="en-US"/>
              <a:pPr>
                <a:defRPr/>
              </a:pPr>
              <a:t>61</a:t>
            </a:fld>
            <a:endParaRPr lang="en-US"/>
          </a:p>
        </p:txBody>
      </p:sp>
      <p:sp>
        <p:nvSpPr>
          <p:cNvPr id="43010" name="Rectangle 2"/>
          <p:cNvSpPr>
            <a:spLocks noGrp="1"/>
          </p:cNvSpPr>
          <p:nvPr>
            <p:ph type="title" idx="4294967295"/>
          </p:nvPr>
        </p:nvSpPr>
        <p:spPr/>
        <p:txBody>
          <a:bodyPr/>
          <a:lstStyle/>
          <a:p>
            <a:pPr algn="ctr"/>
            <a:r>
              <a:rPr lang="en-US" sz="3600" dirty="0" smtClean="0">
                <a:latin typeface="Tw Cen MT" pitchFamily="34" charset="0"/>
              </a:rPr>
              <a:t>Asymmetric Information and Insurance</a:t>
            </a:r>
            <a:endParaRPr lang="en-US" sz="3600" dirty="0" smtClean="0">
              <a:latin typeface="Tw Cen MT" pitchFamily="34" charset="0"/>
            </a:endParaRPr>
          </a:p>
        </p:txBody>
      </p:sp>
      <p:sp>
        <p:nvSpPr>
          <p:cNvPr id="571395" name="Rectangle 3"/>
          <p:cNvSpPr>
            <a:spLocks noGrp="1"/>
          </p:cNvSpPr>
          <p:nvPr>
            <p:ph type="body" idx="4294967295"/>
          </p:nvPr>
        </p:nvSpPr>
        <p:spPr>
          <a:xfrm>
            <a:off x="482600" y="1714500"/>
            <a:ext cx="8229600" cy="4699000"/>
          </a:xfrm>
        </p:spPr>
        <p:txBody>
          <a:bodyPr/>
          <a:lstStyle/>
          <a:p>
            <a:pPr>
              <a:lnSpc>
                <a:spcPct val="90000"/>
              </a:lnSpc>
            </a:pPr>
            <a:r>
              <a:rPr lang="en-US" sz="2400" dirty="0" smtClean="0">
                <a:latin typeface="Tw Cen MT" pitchFamily="34" charset="0"/>
              </a:rPr>
              <a:t>Asymmetric Information</a:t>
            </a:r>
            <a:r>
              <a:rPr lang="en-US" sz="2400" dirty="0" smtClean="0">
                <a:latin typeface="Tw Cen MT" pitchFamily="34" charset="0"/>
              </a:rPr>
              <a:t>: The insurer </a:t>
            </a:r>
            <a:r>
              <a:rPr lang="en-US" sz="2400" dirty="0" smtClean="0">
                <a:latin typeface="Tw Cen MT" pitchFamily="34" charset="0"/>
              </a:rPr>
              <a:t>knows less than the insured about</a:t>
            </a:r>
            <a:r>
              <a:rPr lang="en-US" sz="2400" dirty="0" smtClean="0">
                <a:latin typeface="Tw Cen MT" pitchFamily="34" charset="0"/>
              </a:rPr>
              <a:t>:</a:t>
            </a:r>
            <a:endParaRPr lang="en-US" sz="2400" dirty="0" smtClean="0">
              <a:latin typeface="Tw Cen MT" pitchFamily="34" charset="0"/>
            </a:endParaRPr>
          </a:p>
          <a:p>
            <a:pPr lvl="1">
              <a:lnSpc>
                <a:spcPct val="90000"/>
              </a:lnSpc>
            </a:pPr>
            <a:r>
              <a:rPr lang="en-US" sz="2000" dirty="0" smtClean="0">
                <a:latin typeface="Tw Cen MT" pitchFamily="34" charset="0"/>
              </a:rPr>
              <a:t>His intrinsic riskiness (TYPE).</a:t>
            </a:r>
          </a:p>
          <a:p>
            <a:pPr lvl="1">
              <a:lnSpc>
                <a:spcPct val="90000"/>
              </a:lnSpc>
            </a:pPr>
            <a:r>
              <a:rPr lang="en-US" sz="2000" dirty="0" smtClean="0">
                <a:latin typeface="Tw Cen MT" pitchFamily="34" charset="0"/>
              </a:rPr>
              <a:t>The things he does that affect the probability of an insurance payout (ACTIONS</a:t>
            </a:r>
            <a:r>
              <a:rPr lang="en-US" sz="2000" dirty="0" smtClean="0">
                <a:latin typeface="Tw Cen MT" pitchFamily="34" charset="0"/>
              </a:rPr>
              <a:t>)</a:t>
            </a:r>
          </a:p>
          <a:p>
            <a:pPr lvl="1">
              <a:lnSpc>
                <a:spcPct val="90000"/>
              </a:lnSpc>
            </a:pPr>
            <a:r>
              <a:rPr lang="en-US" sz="2000" dirty="0" smtClean="0">
                <a:latin typeface="Tw Cen MT" pitchFamily="34" charset="0"/>
              </a:rPr>
              <a:t>Damages</a:t>
            </a:r>
          </a:p>
          <a:p>
            <a:pPr lvl="1">
              <a:lnSpc>
                <a:spcPct val="90000"/>
              </a:lnSpc>
            </a:pPr>
            <a:r>
              <a:rPr lang="en-US" sz="2000" dirty="0" smtClean="0">
                <a:latin typeface="Tw Cen MT" pitchFamily="34" charset="0"/>
              </a:rPr>
              <a:t>If the cost of overcoming this is too high, the insurance market fails</a:t>
            </a:r>
            <a:endParaRPr lang="en-US" sz="1800" dirty="0" smtClean="0">
              <a:latin typeface="Tw Cen MT" pitchFamily="34" charset="0"/>
            </a:endParaRPr>
          </a:p>
          <a:p>
            <a:pPr>
              <a:lnSpc>
                <a:spcPct val="90000"/>
              </a:lnSpc>
            </a:pPr>
            <a:r>
              <a:rPr lang="en-US" sz="2400" dirty="0" smtClean="0">
                <a:latin typeface="Tw Cen MT" pitchFamily="34" charset="0"/>
              </a:rPr>
              <a:t>What two problems </a:t>
            </a:r>
            <a:r>
              <a:rPr lang="en-US" sz="2400" dirty="0" smtClean="0">
                <a:latin typeface="Tw Cen MT" pitchFamily="34" charset="0"/>
              </a:rPr>
              <a:t>do </a:t>
            </a:r>
            <a:r>
              <a:rPr lang="en-US" sz="2400" dirty="0" smtClean="0">
                <a:latin typeface="Tw Cen MT" pitchFamily="34" charset="0"/>
              </a:rPr>
              <a:t>information asymmetries lead to?</a:t>
            </a:r>
          </a:p>
          <a:p>
            <a:pPr lvl="1">
              <a:lnSpc>
                <a:spcPct val="90000"/>
              </a:lnSpc>
            </a:pPr>
            <a:r>
              <a:rPr lang="en-US" sz="2000" dirty="0" smtClean="0">
                <a:latin typeface="Tw Cen MT" pitchFamily="34" charset="0"/>
              </a:rPr>
              <a:t>Adverse </a:t>
            </a:r>
            <a:r>
              <a:rPr lang="en-US" sz="2000" dirty="0" smtClean="0">
                <a:latin typeface="Tw Cen MT" pitchFamily="34" charset="0"/>
              </a:rPr>
              <a:t>Selection</a:t>
            </a:r>
          </a:p>
          <a:p>
            <a:pPr lvl="2">
              <a:lnSpc>
                <a:spcPct val="90000"/>
              </a:lnSpc>
            </a:pPr>
            <a:r>
              <a:rPr lang="en-US" sz="1700" dirty="0" smtClean="0">
                <a:latin typeface="Tw Cen MT" pitchFamily="34" charset="0"/>
              </a:rPr>
              <a:t>Riskier types are more likely to demand insurance</a:t>
            </a:r>
          </a:p>
          <a:p>
            <a:pPr lvl="2">
              <a:lnSpc>
                <a:spcPct val="90000"/>
              </a:lnSpc>
            </a:pPr>
            <a:r>
              <a:rPr lang="en-US" sz="1700" dirty="0" smtClean="0">
                <a:latin typeface="Tw Cen MT" pitchFamily="34" charset="0"/>
              </a:rPr>
              <a:t>If insurer bases premium on average riskiness, </a:t>
            </a:r>
            <a:r>
              <a:rPr lang="en-US" sz="2000" dirty="0">
                <a:latin typeface="Tw Cen MT" pitchFamily="34" charset="0"/>
              </a:rPr>
              <a:t>low risk types leave the market</a:t>
            </a:r>
          </a:p>
          <a:p>
            <a:pPr lvl="1">
              <a:lnSpc>
                <a:spcPct val="90000"/>
              </a:lnSpc>
            </a:pPr>
            <a:r>
              <a:rPr lang="en-US" sz="2000" dirty="0" smtClean="0">
                <a:latin typeface="Tw Cen MT" pitchFamily="34" charset="0"/>
              </a:rPr>
              <a:t>Moral Hazard</a:t>
            </a:r>
          </a:p>
          <a:p>
            <a:pPr lvl="2">
              <a:lnSpc>
                <a:spcPct val="80000"/>
              </a:lnSpc>
            </a:pPr>
            <a:r>
              <a:rPr lang="en-US" sz="1700" dirty="0" smtClean="0">
                <a:latin typeface="Tw Cen MT" pitchFamily="34" charset="0"/>
              </a:rPr>
              <a:t>The </a:t>
            </a:r>
            <a:r>
              <a:rPr lang="en-US" sz="1700" dirty="0">
                <a:latin typeface="Tw Cen MT" pitchFamily="34" charset="0"/>
              </a:rPr>
              <a:t>greater </a:t>
            </a:r>
            <a:r>
              <a:rPr lang="en-US" sz="1700" dirty="0" smtClean="0">
                <a:latin typeface="Tw Cen MT" pitchFamily="34" charset="0"/>
              </a:rPr>
              <a:t>the </a:t>
            </a:r>
            <a:r>
              <a:rPr lang="en-US" sz="1700" dirty="0">
                <a:latin typeface="Tw Cen MT" pitchFamily="34" charset="0"/>
              </a:rPr>
              <a:t>insurance coverage</a:t>
            </a:r>
            <a:r>
              <a:rPr lang="en-US" sz="1700" dirty="0" smtClean="0">
                <a:latin typeface="Tw Cen MT" pitchFamily="34" charset="0"/>
              </a:rPr>
              <a:t>; t</a:t>
            </a:r>
            <a:r>
              <a:rPr lang="en-US" sz="2000" dirty="0" smtClean="0">
                <a:latin typeface="Tw Cen MT" pitchFamily="34" charset="0"/>
              </a:rPr>
              <a:t>he </a:t>
            </a:r>
            <a:r>
              <a:rPr lang="en-US" sz="2000" dirty="0">
                <a:latin typeface="Tw Cen MT" pitchFamily="34" charset="0"/>
              </a:rPr>
              <a:t>less incentive </a:t>
            </a:r>
            <a:r>
              <a:rPr lang="en-US" sz="2000" dirty="0" smtClean="0">
                <a:latin typeface="Tw Cen MT" pitchFamily="34" charset="0"/>
              </a:rPr>
              <a:t>to act in ways that reduce risk</a:t>
            </a:r>
          </a:p>
          <a:p>
            <a:pPr lvl="2">
              <a:lnSpc>
                <a:spcPct val="80000"/>
              </a:lnSpc>
            </a:pPr>
            <a:r>
              <a:rPr lang="en-US" sz="2000" dirty="0" smtClean="0">
                <a:latin typeface="Tw Cen MT" pitchFamily="34" charset="0"/>
              </a:rPr>
              <a:t>…so the probability of the insurer having to make a payout </a:t>
            </a:r>
            <a:r>
              <a:rPr lang="en-US" sz="2000" dirty="0">
                <a:latin typeface="Tw Cen MT" pitchFamily="34" charset="0"/>
              </a:rPr>
              <a:t>increases</a:t>
            </a:r>
          </a:p>
          <a:p>
            <a:pPr lvl="2">
              <a:lnSpc>
                <a:spcPct val="90000"/>
              </a:lnSpc>
            </a:pPr>
            <a:endParaRPr lang="en-US" sz="1500" dirty="0" smtClean="0">
              <a:latin typeface="Tw Cen MT" pitchFamily="34" charset="0"/>
            </a:endParaRPr>
          </a:p>
          <a:p>
            <a:pPr lvl="1">
              <a:lnSpc>
                <a:spcPct val="90000"/>
              </a:lnSpc>
              <a:buFont typeface="Wingdings 2" pitchFamily="18" charset="2"/>
              <a:buNone/>
            </a:pPr>
            <a:endParaRPr lang="en-US" sz="2000" dirty="0" smtClean="0">
              <a:latin typeface="Tw Cen MT" pitchFamily="34" charset="0"/>
            </a:endParaRPr>
          </a:p>
        </p:txBody>
      </p:sp>
    </p:spTree>
    <p:extLst>
      <p:ext uri="{BB962C8B-B14F-4D97-AF65-F5344CB8AC3E}">
        <p14:creationId xmlns:p14="http://schemas.microsoft.com/office/powerpoint/2010/main" val="1905793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13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713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7139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7139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7139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7139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71395">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71395">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71395">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71395">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71395">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7139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1395"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D75F89FD-024E-4F23-BBD1-1C5C9304BD7F}" type="slidenum">
              <a:rPr lang="en-US"/>
              <a:pPr>
                <a:defRPr/>
              </a:pPr>
              <a:t>62</a:t>
            </a:fld>
            <a:endParaRPr lang="en-US"/>
          </a:p>
        </p:txBody>
      </p:sp>
      <p:sp>
        <p:nvSpPr>
          <p:cNvPr id="46082" name="Rectangle 2"/>
          <p:cNvSpPr>
            <a:spLocks noGrp="1"/>
          </p:cNvSpPr>
          <p:nvPr>
            <p:ph type="title" idx="4294967295"/>
          </p:nvPr>
        </p:nvSpPr>
        <p:spPr/>
        <p:txBody>
          <a:bodyPr/>
          <a:lstStyle/>
          <a:p>
            <a:pPr algn="ctr"/>
            <a:r>
              <a:rPr lang="en-US" dirty="0" smtClean="0">
                <a:latin typeface="Tw Cen MT" pitchFamily="34" charset="0"/>
              </a:rPr>
              <a:t>Solutions</a:t>
            </a:r>
            <a:endParaRPr lang="en-US" dirty="0" smtClean="0">
              <a:latin typeface="Tw Cen MT" pitchFamily="34" charset="0"/>
            </a:endParaRPr>
          </a:p>
        </p:txBody>
      </p:sp>
      <p:sp>
        <p:nvSpPr>
          <p:cNvPr id="46083" name="Rectangle 3"/>
          <p:cNvSpPr>
            <a:spLocks noGrp="1"/>
          </p:cNvSpPr>
          <p:nvPr>
            <p:ph type="body" idx="4294967295"/>
          </p:nvPr>
        </p:nvSpPr>
        <p:spPr>
          <a:xfrm>
            <a:off x="454025" y="1701800"/>
            <a:ext cx="8153400" cy="4005263"/>
          </a:xfrm>
        </p:spPr>
        <p:txBody>
          <a:bodyPr/>
          <a:lstStyle/>
          <a:p>
            <a:r>
              <a:rPr lang="en-US" dirty="0" smtClean="0">
                <a:latin typeface="Tw Cen MT" pitchFamily="34" charset="0"/>
              </a:rPr>
              <a:t>Formal insurance:  Deductibles and </a:t>
            </a:r>
            <a:r>
              <a:rPr lang="en-US" dirty="0" smtClean="0">
                <a:latin typeface="Tw Cen MT" pitchFamily="34" charset="0"/>
              </a:rPr>
              <a:t>Co-payments</a:t>
            </a:r>
          </a:p>
          <a:p>
            <a:pPr lvl="1"/>
            <a:r>
              <a:rPr lang="en-US" sz="2800" dirty="0">
                <a:latin typeface="Tw Cen MT" pitchFamily="34" charset="0"/>
              </a:rPr>
              <a:t>Provides incentive for farmer to “do the right thing” by making him bear some of the risk of his own actions</a:t>
            </a:r>
          </a:p>
          <a:p>
            <a:pPr lvl="1"/>
            <a:r>
              <a:rPr lang="en-US" sz="2800" dirty="0">
                <a:latin typeface="Tw Cen MT" pitchFamily="34" charset="0"/>
              </a:rPr>
              <a:t>Drawback:  The higher is the deductible, the less risk is </a:t>
            </a:r>
            <a:r>
              <a:rPr lang="en-US" sz="2800" dirty="0" smtClean="0">
                <a:latin typeface="Tw Cen MT" pitchFamily="34" charset="0"/>
              </a:rPr>
              <a:t>reduced</a:t>
            </a:r>
          </a:p>
          <a:p>
            <a:r>
              <a:rPr lang="en-US" dirty="0" smtClean="0">
                <a:latin typeface="Tw Cen MT" pitchFamily="34" charset="0"/>
              </a:rPr>
              <a:t>Informal insurance</a:t>
            </a:r>
          </a:p>
          <a:p>
            <a:r>
              <a:rPr lang="en-US" dirty="0" smtClean="0">
                <a:latin typeface="Tw Cen MT" pitchFamily="34" charset="0"/>
              </a:rPr>
              <a:t>Index insurance</a:t>
            </a:r>
            <a:endParaRPr lang="en-US" dirty="0" smtClean="0">
              <a:latin typeface="Tw Cen MT" pitchFamily="34" charset="0"/>
            </a:endParaRPr>
          </a:p>
        </p:txBody>
      </p:sp>
    </p:spTree>
    <p:extLst>
      <p:ext uri="{BB962C8B-B14F-4D97-AF65-F5344CB8AC3E}">
        <p14:creationId xmlns:p14="http://schemas.microsoft.com/office/powerpoint/2010/main" val="1071136611"/>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8DAA7728-6C1B-41E9-87DB-0443B8F94608}" type="slidenum">
              <a:rPr lang="en-US"/>
              <a:pPr>
                <a:defRPr/>
              </a:pPr>
              <a:t>63</a:t>
            </a:fld>
            <a:endParaRPr lang="en-US"/>
          </a:p>
        </p:txBody>
      </p:sp>
      <p:sp>
        <p:nvSpPr>
          <p:cNvPr id="49154" name="Rectangle 2"/>
          <p:cNvSpPr>
            <a:spLocks noGrp="1"/>
          </p:cNvSpPr>
          <p:nvPr>
            <p:ph type="title" idx="4294967295"/>
          </p:nvPr>
        </p:nvSpPr>
        <p:spPr>
          <a:xfrm>
            <a:off x="609600" y="228600"/>
            <a:ext cx="8153400" cy="620713"/>
          </a:xfrm>
        </p:spPr>
        <p:txBody>
          <a:bodyPr/>
          <a:lstStyle/>
          <a:p>
            <a:pPr algn="ctr"/>
            <a:r>
              <a:rPr lang="en-US" sz="3600" dirty="0" smtClean="0">
                <a:latin typeface="Tw Cen MT" pitchFamily="34" charset="0"/>
              </a:rPr>
              <a:t>Informal Risk Sharing Arrangements</a:t>
            </a:r>
            <a:br>
              <a:rPr lang="en-US" sz="3600" dirty="0" smtClean="0">
                <a:latin typeface="Tw Cen MT" pitchFamily="34" charset="0"/>
              </a:rPr>
            </a:br>
            <a:r>
              <a:rPr lang="en-US" sz="3600" dirty="0" smtClean="0">
                <a:latin typeface="Tw Cen MT" pitchFamily="34" charset="0"/>
              </a:rPr>
              <a:t>(IRSA)</a:t>
            </a:r>
          </a:p>
        </p:txBody>
      </p:sp>
      <p:sp>
        <p:nvSpPr>
          <p:cNvPr id="576515" name="Rectangle 3"/>
          <p:cNvSpPr>
            <a:spLocks noGrp="1"/>
          </p:cNvSpPr>
          <p:nvPr>
            <p:ph type="body" idx="4294967295"/>
          </p:nvPr>
        </p:nvSpPr>
        <p:spPr>
          <a:xfrm>
            <a:off x="228600" y="1733550"/>
            <a:ext cx="8610600" cy="4743450"/>
          </a:xfrm>
        </p:spPr>
        <p:txBody>
          <a:bodyPr/>
          <a:lstStyle/>
          <a:p>
            <a:pPr>
              <a:lnSpc>
                <a:spcPct val="90000"/>
              </a:lnSpc>
            </a:pPr>
            <a:r>
              <a:rPr lang="en-US" sz="2800" dirty="0" smtClean="0">
                <a:latin typeface="Tw Cen MT" pitchFamily="34" charset="0"/>
              </a:rPr>
              <a:t>Local </a:t>
            </a:r>
            <a:r>
              <a:rPr lang="en-US" sz="2800" dirty="0" smtClean="0">
                <a:latin typeface="Tw Cen MT" pitchFamily="34" charset="0"/>
              </a:rPr>
              <a:t>people (family, friends, villagers) have good information about each others’</a:t>
            </a:r>
          </a:p>
          <a:p>
            <a:pPr lvl="1">
              <a:lnSpc>
                <a:spcPct val="90000"/>
              </a:lnSpc>
            </a:pPr>
            <a:r>
              <a:rPr lang="en-US" sz="2800" dirty="0" smtClean="0">
                <a:latin typeface="Tw Cen MT" pitchFamily="34" charset="0"/>
              </a:rPr>
              <a:t>Types</a:t>
            </a:r>
          </a:p>
          <a:p>
            <a:pPr lvl="1">
              <a:lnSpc>
                <a:spcPct val="90000"/>
              </a:lnSpc>
            </a:pPr>
            <a:r>
              <a:rPr lang="en-US" sz="2800" dirty="0" smtClean="0">
                <a:latin typeface="Tw Cen MT" pitchFamily="34" charset="0"/>
              </a:rPr>
              <a:t>Actions (</a:t>
            </a:r>
            <a:r>
              <a:rPr lang="en-US" sz="2800" dirty="0">
                <a:latin typeface="Tw Cen MT" pitchFamily="34" charset="0"/>
              </a:rPr>
              <a:t>Similar logic as </a:t>
            </a:r>
            <a:r>
              <a:rPr lang="en-US" sz="2800" dirty="0" smtClean="0">
                <a:latin typeface="Tw Cen MT" pitchFamily="34" charset="0"/>
              </a:rPr>
              <a:t>micro-finance)</a:t>
            </a:r>
            <a:endParaRPr lang="en-US" sz="2800" dirty="0" smtClean="0">
              <a:latin typeface="Tw Cen MT" pitchFamily="34" charset="0"/>
            </a:endParaRPr>
          </a:p>
          <a:p>
            <a:pPr>
              <a:lnSpc>
                <a:spcPct val="90000"/>
              </a:lnSpc>
            </a:pPr>
            <a:r>
              <a:rPr lang="en-US" sz="2800" dirty="0" smtClean="0">
                <a:latin typeface="Tw Cen MT" pitchFamily="34" charset="0"/>
              </a:rPr>
              <a:t>Thus </a:t>
            </a:r>
            <a:r>
              <a:rPr lang="en-US" sz="2800" dirty="0" smtClean="0">
                <a:latin typeface="Tw Cen MT" pitchFamily="34" charset="0"/>
              </a:rPr>
              <a:t>they can insure each </a:t>
            </a:r>
            <a:r>
              <a:rPr lang="en-US" sz="2800" dirty="0" smtClean="0">
                <a:latin typeface="Tw Cen MT" pitchFamily="34" charset="0"/>
              </a:rPr>
              <a:t>other (I help you if your crop fails)</a:t>
            </a:r>
            <a:endParaRPr lang="en-US" sz="2800" dirty="0" smtClean="0">
              <a:latin typeface="Tw Cen MT" pitchFamily="34" charset="0"/>
            </a:endParaRPr>
          </a:p>
          <a:p>
            <a:r>
              <a:rPr lang="en-US" sz="2800" dirty="0" smtClean="0">
                <a:latin typeface="Tw Cen MT" pitchFamily="34" charset="0"/>
              </a:rPr>
              <a:t>Limitations:</a:t>
            </a:r>
          </a:p>
          <a:p>
            <a:pPr lvl="1"/>
            <a:r>
              <a:rPr lang="en-US" sz="2800" dirty="0" smtClean="0">
                <a:latin typeface="Tw Cen MT" pitchFamily="34" charset="0"/>
              </a:rPr>
              <a:t>Information </a:t>
            </a:r>
            <a:r>
              <a:rPr lang="en-US" sz="2800" dirty="0">
                <a:latin typeface="Tw Cen MT" pitchFamily="34" charset="0"/>
              </a:rPr>
              <a:t>is not perfect</a:t>
            </a:r>
            <a:r>
              <a:rPr lang="en-US" sz="2800" dirty="0" smtClean="0">
                <a:latin typeface="Tw Cen MT" pitchFamily="34" charset="0"/>
              </a:rPr>
              <a:t>; enforcement </a:t>
            </a:r>
            <a:r>
              <a:rPr lang="en-US" sz="2800" dirty="0">
                <a:latin typeface="Tw Cen MT" pitchFamily="34" charset="0"/>
              </a:rPr>
              <a:t>can be a </a:t>
            </a:r>
            <a:r>
              <a:rPr lang="en-US" sz="2800" dirty="0" smtClean="0">
                <a:latin typeface="Tw Cen MT" pitchFamily="34" charset="0"/>
              </a:rPr>
              <a:t>problem</a:t>
            </a:r>
          </a:p>
          <a:p>
            <a:pPr lvl="1"/>
            <a:r>
              <a:rPr lang="en-US" sz="2800" dirty="0">
                <a:latin typeface="Tw Cen MT" pitchFamily="34" charset="0"/>
              </a:rPr>
              <a:t>G</a:t>
            </a:r>
            <a:r>
              <a:rPr lang="en-US" sz="2800" dirty="0" smtClean="0">
                <a:latin typeface="Tw Cen MT" pitchFamily="34" charset="0"/>
              </a:rPr>
              <a:t>ood </a:t>
            </a:r>
            <a:r>
              <a:rPr lang="en-US" sz="2800" dirty="0">
                <a:latin typeface="Tw Cen MT" pitchFamily="34" charset="0"/>
              </a:rPr>
              <a:t>for </a:t>
            </a:r>
            <a:r>
              <a:rPr lang="en-US" sz="2800" i="1" dirty="0">
                <a:latin typeface="Tw Cen MT" pitchFamily="34" charset="0"/>
              </a:rPr>
              <a:t>idiosyncratic</a:t>
            </a:r>
            <a:r>
              <a:rPr lang="en-US" sz="2800" dirty="0">
                <a:latin typeface="Tw Cen MT" pitchFamily="34" charset="0"/>
              </a:rPr>
              <a:t> risks but not very useful against </a:t>
            </a:r>
            <a:r>
              <a:rPr lang="en-US" sz="2800" i="1" dirty="0">
                <a:latin typeface="Tw Cen MT" pitchFamily="34" charset="0"/>
              </a:rPr>
              <a:t>covariate</a:t>
            </a:r>
            <a:r>
              <a:rPr lang="en-US" sz="2800" dirty="0">
                <a:latin typeface="Tw Cen MT" pitchFamily="34" charset="0"/>
              </a:rPr>
              <a:t> </a:t>
            </a:r>
            <a:r>
              <a:rPr lang="en-US" sz="2800" dirty="0" smtClean="0">
                <a:latin typeface="Tw Cen MT" pitchFamily="34" charset="0"/>
              </a:rPr>
              <a:t>risks (earthquakes, droughts, floods; why?)</a:t>
            </a:r>
            <a:endParaRPr lang="en-US" sz="2800" dirty="0">
              <a:latin typeface="Tw Cen MT" pitchFamily="34" charset="0"/>
            </a:endParaRPr>
          </a:p>
          <a:p>
            <a:pPr>
              <a:lnSpc>
                <a:spcPct val="90000"/>
              </a:lnSpc>
            </a:pPr>
            <a:endParaRPr lang="en-US" sz="2500" dirty="0" smtClean="0">
              <a:latin typeface="Tw Cen MT" pitchFamily="34" charset="0"/>
            </a:endParaRPr>
          </a:p>
        </p:txBody>
      </p:sp>
    </p:spTree>
    <p:extLst>
      <p:ext uri="{BB962C8B-B14F-4D97-AF65-F5344CB8AC3E}">
        <p14:creationId xmlns:p14="http://schemas.microsoft.com/office/powerpoint/2010/main" val="2753642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651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7651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765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7651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76515">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76515">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7651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6515"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normAutofit fontScale="85000" lnSpcReduction="20000"/>
          </a:bodyPr>
          <a:lstStyle/>
          <a:p>
            <a:pPr>
              <a:defRPr/>
            </a:pPr>
            <a:fld id="{F79986FE-8B9B-42C7-99A7-256BEDCFE21B}" type="slidenum">
              <a:rPr lang="en-US"/>
              <a:pPr>
                <a:defRPr/>
              </a:pPr>
              <a:t>64</a:t>
            </a:fld>
            <a:endParaRPr lang="en-US"/>
          </a:p>
        </p:txBody>
      </p:sp>
      <p:sp>
        <p:nvSpPr>
          <p:cNvPr id="55298" name="Rectangle 2"/>
          <p:cNvSpPr>
            <a:spLocks noGrp="1"/>
          </p:cNvSpPr>
          <p:nvPr>
            <p:ph type="title"/>
          </p:nvPr>
        </p:nvSpPr>
        <p:spPr/>
        <p:txBody>
          <a:bodyPr/>
          <a:lstStyle/>
          <a:p>
            <a:pPr algn="ctr" eaLnBrk="1" hangingPunct="1">
              <a:lnSpc>
                <a:spcPct val="80000"/>
              </a:lnSpc>
            </a:pPr>
            <a:r>
              <a:rPr lang="en-US" dirty="0" smtClean="0"/>
              <a:t>Index Insurance</a:t>
            </a:r>
            <a:endParaRPr lang="en-US" dirty="0" smtClean="0"/>
          </a:p>
        </p:txBody>
      </p:sp>
      <p:sp>
        <p:nvSpPr>
          <p:cNvPr id="645123" name="Rectangle 3"/>
          <p:cNvSpPr>
            <a:spLocks noGrp="1"/>
          </p:cNvSpPr>
          <p:nvPr>
            <p:ph type="body" idx="1"/>
          </p:nvPr>
        </p:nvSpPr>
        <p:spPr>
          <a:xfrm>
            <a:off x="152400" y="1333500"/>
            <a:ext cx="8613775" cy="5143500"/>
          </a:xfrm>
        </p:spPr>
        <p:txBody>
          <a:bodyPr/>
          <a:lstStyle/>
          <a:p>
            <a:pPr lvl="1" eaLnBrk="1" hangingPunct="1">
              <a:lnSpc>
                <a:spcPct val="80000"/>
              </a:lnSpc>
            </a:pPr>
            <a:endParaRPr lang="en-US" sz="2200" dirty="0" smtClean="0"/>
          </a:p>
          <a:p>
            <a:pPr>
              <a:lnSpc>
                <a:spcPct val="80000"/>
              </a:lnSpc>
            </a:pPr>
            <a:r>
              <a:rPr lang="en-US" sz="2500" dirty="0" smtClean="0"/>
              <a:t>Insurance </a:t>
            </a:r>
            <a:r>
              <a:rPr lang="en-US" sz="2500" dirty="0" smtClean="0"/>
              <a:t>payouts are based on </a:t>
            </a:r>
            <a:r>
              <a:rPr lang="en-US" sz="2500" dirty="0" smtClean="0"/>
              <a:t>some </a:t>
            </a:r>
            <a:r>
              <a:rPr lang="en-US" sz="2500" dirty="0" smtClean="0"/>
              <a:t>external </a:t>
            </a:r>
            <a:r>
              <a:rPr lang="en-US" sz="2500" dirty="0" smtClean="0"/>
              <a:t>index</a:t>
            </a:r>
            <a:endParaRPr lang="en-US" sz="2500" dirty="0" smtClean="0"/>
          </a:p>
          <a:p>
            <a:pPr lvl="1" eaLnBrk="1" hangingPunct="1">
              <a:lnSpc>
                <a:spcPct val="80000"/>
              </a:lnSpc>
            </a:pPr>
            <a:r>
              <a:rPr lang="en-US" sz="2200" dirty="0" smtClean="0"/>
              <a:t>…</a:t>
            </a:r>
            <a:r>
              <a:rPr lang="en-US" sz="2200" i="1" dirty="0" smtClean="0"/>
              <a:t>correlated </a:t>
            </a:r>
            <a:r>
              <a:rPr lang="en-US" sz="2200" dirty="0" smtClean="0"/>
              <a:t>with farmers’ </a:t>
            </a:r>
            <a:r>
              <a:rPr lang="en-US" sz="2200" dirty="0" smtClean="0"/>
              <a:t>yields, but</a:t>
            </a:r>
          </a:p>
          <a:p>
            <a:pPr lvl="1" eaLnBrk="1" hangingPunct="1">
              <a:lnSpc>
                <a:spcPct val="80000"/>
              </a:lnSpc>
            </a:pPr>
            <a:r>
              <a:rPr lang="en-US" sz="2200" i="1" dirty="0" smtClean="0"/>
              <a:t>…exogenous</a:t>
            </a:r>
            <a:r>
              <a:rPr lang="en-US" sz="2200" dirty="0" smtClean="0"/>
              <a:t> </a:t>
            </a:r>
            <a:r>
              <a:rPr lang="en-US" sz="2200" dirty="0" smtClean="0"/>
              <a:t>to </a:t>
            </a:r>
            <a:r>
              <a:rPr lang="en-US" sz="2200" dirty="0" smtClean="0"/>
              <a:t>farmer’s </a:t>
            </a:r>
            <a:r>
              <a:rPr lang="en-US" sz="2200" dirty="0" smtClean="0"/>
              <a:t>characteristics and </a:t>
            </a:r>
            <a:r>
              <a:rPr lang="en-US" sz="2200" dirty="0" smtClean="0"/>
              <a:t>actions</a:t>
            </a:r>
          </a:p>
          <a:p>
            <a:pPr lvl="1" eaLnBrk="1" hangingPunct="1">
              <a:lnSpc>
                <a:spcPct val="80000"/>
              </a:lnSpc>
            </a:pPr>
            <a:r>
              <a:rPr lang="en-US" sz="2200" dirty="0" smtClean="0"/>
              <a:t>How does this solve adverse selection and moral hazard?</a:t>
            </a:r>
            <a:endParaRPr lang="en-US" sz="2200" dirty="0" smtClean="0"/>
          </a:p>
          <a:p>
            <a:pPr eaLnBrk="1" hangingPunct="1">
              <a:lnSpc>
                <a:spcPct val="80000"/>
              </a:lnSpc>
            </a:pPr>
            <a:r>
              <a:rPr lang="en-US" sz="2200" dirty="0" smtClean="0"/>
              <a:t>Examples: </a:t>
            </a:r>
          </a:p>
          <a:p>
            <a:pPr lvl="1">
              <a:lnSpc>
                <a:spcPct val="80000"/>
              </a:lnSpc>
            </a:pPr>
            <a:r>
              <a:rPr lang="en-US" sz="2200" dirty="0"/>
              <a:t>Rainfall, water level in </a:t>
            </a:r>
            <a:r>
              <a:rPr lang="en-US" sz="2200" dirty="0" smtClean="0"/>
              <a:t>a reservoir</a:t>
            </a:r>
            <a:endParaRPr lang="en-US" sz="2200" dirty="0"/>
          </a:p>
          <a:p>
            <a:pPr lvl="1">
              <a:lnSpc>
                <a:spcPct val="80000"/>
              </a:lnSpc>
            </a:pPr>
            <a:r>
              <a:rPr lang="en-US" sz="2200" dirty="0"/>
              <a:t>Satellite </a:t>
            </a:r>
            <a:r>
              <a:rPr lang="en-US" sz="2200" dirty="0"/>
              <a:t>imagery (vegetative index</a:t>
            </a:r>
            <a:r>
              <a:rPr lang="en-US" sz="2200" dirty="0"/>
              <a:t>)</a:t>
            </a:r>
            <a:endParaRPr lang="en-US" sz="2200" dirty="0"/>
          </a:p>
          <a:p>
            <a:pPr lvl="1">
              <a:lnSpc>
                <a:spcPct val="80000"/>
              </a:lnSpc>
            </a:pPr>
            <a:r>
              <a:rPr lang="en-US" sz="2200" dirty="0"/>
              <a:t>Area </a:t>
            </a:r>
            <a:r>
              <a:rPr lang="en-US" sz="2200" dirty="0"/>
              <a:t>yields (avg. </a:t>
            </a:r>
            <a:r>
              <a:rPr lang="en-US" sz="2200" dirty="0"/>
              <a:t>yields in a specified area</a:t>
            </a:r>
            <a:r>
              <a:rPr lang="en-US" sz="2200" dirty="0" smtClean="0"/>
              <a:t>)</a:t>
            </a:r>
            <a:endParaRPr lang="en-US" sz="2200" dirty="0"/>
          </a:p>
          <a:p>
            <a:pPr>
              <a:lnSpc>
                <a:spcPct val="80000"/>
              </a:lnSpc>
            </a:pPr>
            <a:r>
              <a:rPr lang="en-US" sz="2500" dirty="0" smtClean="0"/>
              <a:t>Insured farmer gets indemnity </a:t>
            </a:r>
            <a:r>
              <a:rPr lang="en-US" sz="2500" dirty="0" smtClean="0"/>
              <a:t>payment </a:t>
            </a:r>
            <a:r>
              <a:rPr lang="en-US" sz="2500" dirty="0" smtClean="0"/>
              <a:t>when </a:t>
            </a:r>
            <a:r>
              <a:rPr lang="en-US" sz="2500" dirty="0" smtClean="0"/>
              <a:t>the index falls below a critical level (</a:t>
            </a:r>
            <a:r>
              <a:rPr lang="en-US" sz="2500" dirty="0" err="1" smtClean="0"/>
              <a:t>strikepoint</a:t>
            </a:r>
            <a:r>
              <a:rPr lang="en-US" sz="2500" dirty="0" smtClean="0"/>
              <a:t>)</a:t>
            </a:r>
            <a:endParaRPr lang="en-US" sz="2500" dirty="0" smtClean="0"/>
          </a:p>
          <a:p>
            <a:pPr>
              <a:lnSpc>
                <a:spcPct val="80000"/>
              </a:lnSpc>
            </a:pPr>
            <a:r>
              <a:rPr lang="en-US" sz="2500" dirty="0" smtClean="0"/>
              <a:t>Primary objective: to mitigate </a:t>
            </a:r>
            <a:r>
              <a:rPr lang="en-US" sz="2500" i="1" dirty="0" smtClean="0"/>
              <a:t>covariate risk</a:t>
            </a:r>
            <a:r>
              <a:rPr lang="en-US" sz="2500" dirty="0" smtClean="0"/>
              <a:t> (i.e., risks that simultaneously affect many people in a region)</a:t>
            </a:r>
          </a:p>
          <a:p>
            <a:pPr lvl="1">
              <a:lnSpc>
                <a:spcPct val="80000"/>
              </a:lnSpc>
            </a:pPr>
            <a:r>
              <a:rPr lang="en-US" sz="2200" dirty="0" smtClean="0"/>
              <a:t>Won’t help with idiosyncratic risk</a:t>
            </a:r>
            <a:endParaRPr lang="en-US" sz="2200" dirty="0" smtClean="0"/>
          </a:p>
        </p:txBody>
      </p:sp>
    </p:spTree>
    <p:extLst>
      <p:ext uri="{BB962C8B-B14F-4D97-AF65-F5344CB8AC3E}">
        <p14:creationId xmlns:p14="http://schemas.microsoft.com/office/powerpoint/2010/main" val="125419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5123">
                                            <p:txEl>
                                              <p:pRg st="1" end="1"/>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45123">
                                            <p:txEl>
                                              <p:pRg st="2" end="2"/>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45123">
                                            <p:txEl>
                                              <p:pRg st="3" end="3"/>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45123">
                                            <p:txEl>
                                              <p:pRg st="4" end="4"/>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45123">
                                            <p:txEl>
                                              <p:pRg st="5" end="5"/>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45123">
                                            <p:txEl>
                                              <p:pRg st="6" end="6"/>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45123">
                                            <p:txEl>
                                              <p:pRg st="7" end="7"/>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45123">
                                            <p:txEl>
                                              <p:pRg st="8" end="8"/>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45123">
                                            <p:txEl>
                                              <p:pRg st="9" end="9"/>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45123">
                                            <p:txEl>
                                              <p:pRg st="10" end="10"/>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64512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23"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normAutofit fontScale="85000" lnSpcReduction="20000"/>
          </a:bodyPr>
          <a:lstStyle/>
          <a:p>
            <a:pPr>
              <a:defRPr/>
            </a:pPr>
            <a:fld id="{23FB8BD8-870B-43FA-812A-8CCE0F67765A}" type="slidenum">
              <a:rPr lang="en-US"/>
              <a:pPr>
                <a:defRPr/>
              </a:pPr>
              <a:t>65</a:t>
            </a:fld>
            <a:endParaRPr lang="en-US"/>
          </a:p>
        </p:txBody>
      </p:sp>
      <p:sp>
        <p:nvSpPr>
          <p:cNvPr id="58370" name="Rectangle 2"/>
          <p:cNvSpPr>
            <a:spLocks noGrp="1"/>
          </p:cNvSpPr>
          <p:nvPr>
            <p:ph type="title"/>
          </p:nvPr>
        </p:nvSpPr>
        <p:spPr/>
        <p:txBody>
          <a:bodyPr/>
          <a:lstStyle/>
          <a:p>
            <a:pPr algn="ctr" eaLnBrk="1" hangingPunct="1"/>
            <a:r>
              <a:rPr lang="en-US" smtClean="0"/>
              <a:t>Challenges to Index Insurance</a:t>
            </a:r>
          </a:p>
        </p:txBody>
      </p:sp>
      <p:sp>
        <p:nvSpPr>
          <p:cNvPr id="648195" name="Rectangle 3"/>
          <p:cNvSpPr>
            <a:spLocks noGrp="1"/>
          </p:cNvSpPr>
          <p:nvPr>
            <p:ph type="body" idx="1"/>
          </p:nvPr>
        </p:nvSpPr>
        <p:spPr>
          <a:xfrm>
            <a:off x="317500" y="1701800"/>
            <a:ext cx="8610600" cy="5029200"/>
          </a:xfrm>
        </p:spPr>
        <p:txBody>
          <a:bodyPr/>
          <a:lstStyle/>
          <a:p>
            <a:pPr eaLnBrk="1" hangingPunct="1">
              <a:lnSpc>
                <a:spcPct val="90000"/>
              </a:lnSpc>
            </a:pPr>
            <a:r>
              <a:rPr lang="en-US" sz="2500" dirty="0"/>
              <a:t>Need a good </a:t>
            </a:r>
            <a:r>
              <a:rPr lang="en-US" sz="2500" dirty="0"/>
              <a:t>index</a:t>
            </a:r>
          </a:p>
          <a:p>
            <a:pPr lvl="1" eaLnBrk="1" hangingPunct="1">
              <a:lnSpc>
                <a:spcPct val="90000"/>
              </a:lnSpc>
            </a:pPr>
            <a:r>
              <a:rPr lang="en-US" sz="2000" dirty="0"/>
              <a:t>Is the index tightly correlated with farmer’s yields?</a:t>
            </a:r>
          </a:p>
          <a:p>
            <a:pPr lvl="1" eaLnBrk="1" hangingPunct="1">
              <a:lnSpc>
                <a:spcPct val="90000"/>
              </a:lnSpc>
            </a:pPr>
            <a:r>
              <a:rPr lang="en-US" sz="2000" dirty="0"/>
              <a:t>If not </a:t>
            </a:r>
            <a:r>
              <a:rPr lang="en-US" sz="2000" dirty="0">
                <a:sym typeface="Wingdings" pitchFamily="2" charset="2"/>
              </a:rPr>
              <a:t> </a:t>
            </a:r>
            <a:r>
              <a:rPr lang="en-US" sz="2000" dirty="0"/>
              <a:t>Basis risk reduces value to farmer</a:t>
            </a:r>
          </a:p>
          <a:p>
            <a:pPr marL="319088" lvl="1" indent="-319088">
              <a:lnSpc>
                <a:spcPct val="90000"/>
              </a:lnSpc>
              <a:spcBef>
                <a:spcPts val="700"/>
              </a:spcBef>
              <a:buClr>
                <a:schemeClr val="accent2"/>
              </a:buClr>
              <a:buSzPct val="60000"/>
              <a:buFont typeface="Wingdings" pitchFamily="2" charset="2"/>
              <a:buChar char=""/>
            </a:pPr>
            <a:r>
              <a:rPr lang="en-US" sz="2500" dirty="0"/>
              <a:t>Basis </a:t>
            </a:r>
            <a:r>
              <a:rPr lang="en-US" sz="2500" dirty="0"/>
              <a:t>risk:</a:t>
            </a:r>
          </a:p>
          <a:p>
            <a:pPr lvl="2" eaLnBrk="1" hangingPunct="1">
              <a:lnSpc>
                <a:spcPct val="90000"/>
              </a:lnSpc>
            </a:pPr>
            <a:r>
              <a:rPr lang="en-US" sz="1800" dirty="0"/>
              <a:t>The risk that a farmer has low yields but the index is </a:t>
            </a:r>
            <a:r>
              <a:rPr lang="en-US" sz="1800" dirty="0" smtClean="0"/>
              <a:t>high</a:t>
            </a:r>
            <a:endParaRPr lang="en-US" sz="1800" dirty="0"/>
          </a:p>
          <a:p>
            <a:pPr lvl="3">
              <a:lnSpc>
                <a:spcPct val="90000"/>
              </a:lnSpc>
            </a:pPr>
            <a:r>
              <a:rPr lang="en-US" sz="1500" dirty="0"/>
              <a:t>Thus farmer needs an indemnity payment, but does not receive one.</a:t>
            </a:r>
          </a:p>
          <a:p>
            <a:pPr lvl="2" eaLnBrk="1" hangingPunct="1">
              <a:lnSpc>
                <a:spcPct val="90000"/>
              </a:lnSpc>
            </a:pPr>
            <a:r>
              <a:rPr lang="en-US" sz="1800" dirty="0" smtClean="0"/>
              <a:t>The opposite is also </a:t>
            </a:r>
            <a:r>
              <a:rPr lang="en-US" sz="1800" dirty="0"/>
              <a:t>considered basis risk (receives a payment even though he doesn’t need one).</a:t>
            </a:r>
          </a:p>
          <a:p>
            <a:pPr eaLnBrk="1" hangingPunct="1">
              <a:lnSpc>
                <a:spcPct val="90000"/>
              </a:lnSpc>
            </a:pPr>
            <a:r>
              <a:rPr lang="en-US" sz="2500" dirty="0"/>
              <a:t>Data availability</a:t>
            </a:r>
          </a:p>
          <a:p>
            <a:pPr lvl="1" eaLnBrk="1" hangingPunct="1">
              <a:lnSpc>
                <a:spcPct val="90000"/>
              </a:lnSpc>
            </a:pPr>
            <a:r>
              <a:rPr lang="en-US" sz="2000" dirty="0" smtClean="0"/>
              <a:t>Need the data to create and measure the index</a:t>
            </a:r>
            <a:endParaRPr lang="en-US" sz="2000" dirty="0" smtClean="0"/>
          </a:p>
          <a:p>
            <a:pPr>
              <a:lnSpc>
                <a:spcPct val="90000"/>
              </a:lnSpc>
            </a:pPr>
            <a:r>
              <a:rPr lang="en-US" sz="2500" dirty="0"/>
              <a:t>Institutions</a:t>
            </a:r>
          </a:p>
          <a:p>
            <a:pPr lvl="1" eaLnBrk="1" hangingPunct="1">
              <a:lnSpc>
                <a:spcPct val="90000"/>
              </a:lnSpc>
            </a:pPr>
            <a:r>
              <a:rPr lang="en-US" sz="2000" dirty="0" smtClean="0"/>
              <a:t>Are there any institutions willing and able to market and deliver </a:t>
            </a:r>
            <a:r>
              <a:rPr lang="en-US" sz="2000" dirty="0" smtClean="0"/>
              <a:t>index insurance </a:t>
            </a:r>
            <a:r>
              <a:rPr lang="en-US" sz="2000" dirty="0" smtClean="0"/>
              <a:t>to small farmers?</a:t>
            </a:r>
          </a:p>
        </p:txBody>
      </p:sp>
    </p:spTree>
    <p:extLst>
      <p:ext uri="{BB962C8B-B14F-4D97-AF65-F5344CB8AC3E}">
        <p14:creationId xmlns:p14="http://schemas.microsoft.com/office/powerpoint/2010/main" val="434234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81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481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4819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4819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4819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48195">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48195">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48195">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4819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48195">
                                            <p:txEl>
                                              <p:pRg st="9" end="9"/>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64819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8195"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normAutofit fontScale="85000" lnSpcReduction="20000"/>
          </a:bodyPr>
          <a:lstStyle/>
          <a:p>
            <a:pPr>
              <a:defRPr/>
            </a:pPr>
            <a:fld id="{B331BEFE-28D7-4721-97FA-1CB53E8EB26E}" type="slidenum">
              <a:rPr lang="en-US"/>
              <a:pPr>
                <a:defRPr/>
              </a:pPr>
              <a:t>66</a:t>
            </a:fld>
            <a:endParaRPr lang="en-US"/>
          </a:p>
        </p:txBody>
      </p:sp>
      <p:sp>
        <p:nvSpPr>
          <p:cNvPr id="59394" name="Rectangle 2"/>
          <p:cNvSpPr>
            <a:spLocks noGrp="1"/>
          </p:cNvSpPr>
          <p:nvPr>
            <p:ph type="title"/>
          </p:nvPr>
        </p:nvSpPr>
        <p:spPr/>
        <p:txBody>
          <a:bodyPr/>
          <a:lstStyle/>
          <a:p>
            <a:pPr algn="ctr" eaLnBrk="1" hangingPunct="1"/>
            <a:r>
              <a:rPr lang="en-US" dirty="0" smtClean="0"/>
              <a:t>Selling the Poor on Index Insurance</a:t>
            </a:r>
            <a:endParaRPr lang="en-US" dirty="0" smtClean="0"/>
          </a:p>
        </p:txBody>
      </p:sp>
      <p:sp>
        <p:nvSpPr>
          <p:cNvPr id="649219" name="Rectangle 3"/>
          <p:cNvSpPr>
            <a:spLocks noGrp="1"/>
          </p:cNvSpPr>
          <p:nvPr>
            <p:ph type="body" idx="1"/>
          </p:nvPr>
        </p:nvSpPr>
        <p:spPr>
          <a:xfrm>
            <a:off x="304800" y="1600200"/>
            <a:ext cx="8610600" cy="5029200"/>
          </a:xfrm>
        </p:spPr>
        <p:txBody>
          <a:bodyPr/>
          <a:lstStyle/>
          <a:p>
            <a:pPr>
              <a:lnSpc>
                <a:spcPct val="80000"/>
              </a:lnSpc>
            </a:pPr>
            <a:r>
              <a:rPr lang="en-US" sz="2500" dirty="0"/>
              <a:t>Receiving indemnity payment when conditions are bad prevents negative long-term impacts </a:t>
            </a:r>
          </a:p>
          <a:p>
            <a:pPr lvl="2" eaLnBrk="1" hangingPunct="1">
              <a:lnSpc>
                <a:spcPct val="80000"/>
              </a:lnSpc>
            </a:pPr>
            <a:r>
              <a:rPr lang="en-US" sz="2100" dirty="0"/>
              <a:t>Selling-off productive assets (land, livestock).</a:t>
            </a:r>
          </a:p>
          <a:p>
            <a:pPr lvl="2" eaLnBrk="1" hangingPunct="1">
              <a:lnSpc>
                <a:spcPct val="80000"/>
              </a:lnSpc>
            </a:pPr>
            <a:r>
              <a:rPr lang="en-US" sz="2100" dirty="0"/>
              <a:t>Default </a:t>
            </a:r>
            <a:r>
              <a:rPr lang="en-US" sz="2100" dirty="0">
                <a:sym typeface="Wingdings" pitchFamily="2" charset="2"/>
              </a:rPr>
              <a:t> loss of future credit access.</a:t>
            </a:r>
          </a:p>
          <a:p>
            <a:pPr>
              <a:lnSpc>
                <a:spcPct val="90000"/>
              </a:lnSpc>
            </a:pPr>
            <a:r>
              <a:rPr lang="en-US" dirty="0" smtClean="0"/>
              <a:t>Farmers need to clearly understand the costs </a:t>
            </a:r>
            <a:r>
              <a:rPr lang="en-US" dirty="0" smtClean="0"/>
              <a:t>and </a:t>
            </a:r>
            <a:r>
              <a:rPr lang="en-US" dirty="0" smtClean="0"/>
              <a:t>benefits</a:t>
            </a:r>
          </a:p>
          <a:p>
            <a:pPr lvl="2">
              <a:lnSpc>
                <a:spcPct val="80000"/>
              </a:lnSpc>
            </a:pPr>
            <a:r>
              <a:rPr lang="en-US" sz="1900" dirty="0"/>
              <a:t>Farmer always pays the premium, but infrequently receives an indemnity </a:t>
            </a:r>
            <a:r>
              <a:rPr lang="en-US" sz="1900" dirty="0" smtClean="0"/>
              <a:t>payment</a:t>
            </a:r>
          </a:p>
          <a:p>
            <a:pPr lvl="2">
              <a:lnSpc>
                <a:spcPct val="80000"/>
              </a:lnSpc>
            </a:pPr>
            <a:r>
              <a:rPr lang="en-US" sz="2000" dirty="0" smtClean="0"/>
              <a:t>May </a:t>
            </a:r>
            <a:r>
              <a:rPr lang="en-US" sz="2000" dirty="0"/>
              <a:t>not receive an indemnity payment even </a:t>
            </a:r>
            <a:r>
              <a:rPr lang="en-US" sz="2000" dirty="0" smtClean="0"/>
              <a:t>though </a:t>
            </a:r>
            <a:r>
              <a:rPr lang="en-US" sz="2000" dirty="0"/>
              <a:t>yields are </a:t>
            </a:r>
            <a:r>
              <a:rPr lang="en-US" sz="2000" dirty="0" smtClean="0"/>
              <a:t>low</a:t>
            </a:r>
            <a:endParaRPr lang="en-US" sz="2000" dirty="0"/>
          </a:p>
          <a:p>
            <a:pPr lvl="2">
              <a:lnSpc>
                <a:spcPct val="80000"/>
              </a:lnSpc>
            </a:pPr>
            <a:r>
              <a:rPr lang="en-US" sz="1900" dirty="0" smtClean="0"/>
              <a:t>If </a:t>
            </a:r>
            <a:r>
              <a:rPr lang="en-US" sz="1900" dirty="0"/>
              <a:t>farmer does not understand “preventive” nature of insurance she may become disillusioned if she pays but doesn’t receive anything.</a:t>
            </a:r>
          </a:p>
          <a:p>
            <a:pPr eaLnBrk="1" hangingPunct="1">
              <a:lnSpc>
                <a:spcPct val="80000"/>
              </a:lnSpc>
            </a:pPr>
            <a:r>
              <a:rPr lang="en-US" sz="2500" dirty="0" smtClean="0"/>
              <a:t>Inter-temporal benefits aren’t easy to comprehend</a:t>
            </a:r>
            <a:endParaRPr lang="en-US" sz="2500" dirty="0"/>
          </a:p>
          <a:p>
            <a:pPr lvl="1" eaLnBrk="1" hangingPunct="1">
              <a:lnSpc>
                <a:spcPct val="90000"/>
              </a:lnSpc>
            </a:pPr>
            <a:r>
              <a:rPr lang="en-US" dirty="0" smtClean="0"/>
              <a:t>Most </a:t>
            </a:r>
            <a:r>
              <a:rPr lang="en-US" dirty="0" smtClean="0"/>
              <a:t>small farmers have never had insurance (of any type)</a:t>
            </a:r>
          </a:p>
          <a:p>
            <a:pPr lvl="1" eaLnBrk="1" hangingPunct="1">
              <a:lnSpc>
                <a:spcPct val="90000"/>
              </a:lnSpc>
              <a:buFont typeface="Wingdings 2" pitchFamily="18" charset="2"/>
              <a:buNone/>
            </a:pPr>
            <a:endParaRPr lang="en-US" dirty="0" smtClean="0"/>
          </a:p>
        </p:txBody>
      </p:sp>
    </p:spTree>
    <p:extLst>
      <p:ext uri="{BB962C8B-B14F-4D97-AF65-F5344CB8AC3E}">
        <p14:creationId xmlns:p14="http://schemas.microsoft.com/office/powerpoint/2010/main" val="1828844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4921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4921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4921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4921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4921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49219">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49219">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49219">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4921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9219"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8_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8_Median">
      <a:majorFont>
        <a:latin typeface=""/>
        <a:ea typeface=""/>
        <a:cs typeface=""/>
      </a:majorFont>
      <a:minorFont>
        <a:latin typeface=""/>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Median</Template>
  <TotalTime>6535</TotalTime>
  <Words>4888</Words>
  <Application>Microsoft Office PowerPoint</Application>
  <PresentationFormat>On-screen Show (4:3)</PresentationFormat>
  <Paragraphs>668</Paragraphs>
  <Slides>66</Slides>
  <Notes>4</Notes>
  <HiddenSlides>0</HiddenSlides>
  <MMClips>1</MMClips>
  <ScaleCrop>false</ScaleCrop>
  <HeadingPairs>
    <vt:vector size="4" baseType="variant">
      <vt:variant>
        <vt:lpstr>Theme</vt:lpstr>
      </vt:variant>
      <vt:variant>
        <vt:i4>1</vt:i4>
      </vt:variant>
      <vt:variant>
        <vt:lpstr>Slide Titles</vt:lpstr>
      </vt:variant>
      <vt:variant>
        <vt:i4>66</vt:i4>
      </vt:variant>
    </vt:vector>
  </HeadingPairs>
  <TitlesOfParts>
    <vt:vector size="67" baseType="lpstr">
      <vt:lpstr>8_Median</vt:lpstr>
      <vt:lpstr>PowerPoint Presentation</vt:lpstr>
      <vt:lpstr>From Chaia et. al., (2009). http://financialaccess.org/sites/default/files/110109%20HalfUnbanked_0.pdf</vt:lpstr>
      <vt:lpstr>From Chaia et. al., (2009). http://financialaccess.org/sites/default/files/110109%20HalfUnbanked_0.pdf</vt:lpstr>
      <vt:lpstr>From Chaia et. al., (2009). http://financialaccess.org/sites/default/files/110109%20HalfUnbanked_0.pdf</vt:lpstr>
      <vt:lpstr>From Chaia et. al., (2009). http://financialaccess.org/sites/default/files/110109%20HalfUnbanked_0.pdf</vt:lpstr>
      <vt:lpstr>Three Crucial Roles of Credit in Development</vt:lpstr>
      <vt:lpstr>Some Empirical Puzzles (“Imperfect Information and Rural Credit Markets: Puzzles and Policy Perspectives” by Hoff &amp; Stiglitz),</vt:lpstr>
      <vt:lpstr>Some data from Peru</vt:lpstr>
      <vt:lpstr>Some data from Peru</vt:lpstr>
      <vt:lpstr>Some data from Peru</vt:lpstr>
      <vt:lpstr>Outline for Today</vt:lpstr>
      <vt:lpstr>Part I: Theory of Why Credit Markets Fail</vt:lpstr>
      <vt:lpstr>What is a Market Failure?</vt:lpstr>
      <vt:lpstr>Why is credit different from a potato?</vt:lpstr>
      <vt:lpstr>Reason #1:  Credit is exchanged over TIME</vt:lpstr>
      <vt:lpstr>What is being traded in a credit transaction?</vt:lpstr>
      <vt:lpstr>Reason #2:  Repayment is UNCERTAIN</vt:lpstr>
      <vt:lpstr>Reason #3: Information is Asymmetric</vt:lpstr>
      <vt:lpstr>Implications…</vt:lpstr>
      <vt:lpstr>“Imperfect Information” Paradigm</vt:lpstr>
      <vt:lpstr>Asymmetric Information in Credit Markets #1</vt:lpstr>
      <vt:lpstr>Adverse Selection</vt:lpstr>
      <vt:lpstr>Problem Setup</vt:lpstr>
      <vt:lpstr>Notation</vt:lpstr>
      <vt:lpstr>Lender’s Expected Profit: E(π)</vt:lpstr>
      <vt:lpstr>Equilibrium Interest Rate</vt:lpstr>
      <vt:lpstr>PowerPoint Presentation</vt:lpstr>
      <vt:lpstr>Summary of Adverse Selection</vt:lpstr>
      <vt:lpstr>Asymmetric Information in Credit Markets #2</vt:lpstr>
      <vt:lpstr>Moral Hazard</vt:lpstr>
      <vt:lpstr>The Setup</vt:lpstr>
      <vt:lpstr>PowerPoint Presentation</vt:lpstr>
      <vt:lpstr>PowerPoint Presentation</vt:lpstr>
      <vt:lpstr>Back to the lender’s decision…</vt:lpstr>
      <vt:lpstr>Summary of Moral Hazard</vt:lpstr>
      <vt:lpstr>Part II: Institutional and Policy Responses to Asymmetric Information</vt:lpstr>
      <vt:lpstr>How do lenders deal with Asymmetric Information? (Hoff and Stiglitz)</vt:lpstr>
      <vt:lpstr>IM#1:  Interest Rate</vt:lpstr>
      <vt:lpstr>IM #2: Loan Size (progressive lending)</vt:lpstr>
      <vt:lpstr>IM #3:</vt:lpstr>
      <vt:lpstr>IM #4: Collateral</vt:lpstr>
      <vt:lpstr>What types of assets make good collateral?</vt:lpstr>
      <vt:lpstr>Limitations to Collateral in rural areas of LDC’s</vt:lpstr>
      <vt:lpstr>Reputation as a Collateral Substitute?</vt:lpstr>
      <vt:lpstr>Direct Mechanisms</vt:lpstr>
      <vt:lpstr>Role for Government??</vt:lpstr>
      <vt:lpstr>1950’s – 1980’s: Active involvement in allocating credit (Big Idea)</vt:lpstr>
      <vt:lpstr>1990’s:  Financial Liberalization</vt:lpstr>
      <vt:lpstr>2000 and beyond:  Second Stage of Market Oriented Reforms</vt:lpstr>
      <vt:lpstr>What is Micro-Credit?</vt:lpstr>
      <vt:lpstr>Micro-Credit: Brief History</vt:lpstr>
      <vt:lpstr>PowerPoint Presentation</vt:lpstr>
      <vt:lpstr>Basic Micro-finance Methodology</vt:lpstr>
      <vt:lpstr>The Economic Logic behind Micro-Credit</vt:lpstr>
      <vt:lpstr>Limitations &amp; Critiques</vt:lpstr>
      <vt:lpstr>Additional Resources</vt:lpstr>
      <vt:lpstr>Part III: Risk and Insurance</vt:lpstr>
      <vt:lpstr>Implications of Risk and Uncertainty: Poverty Traps</vt:lpstr>
      <vt:lpstr>PowerPoint Presentation</vt:lpstr>
      <vt:lpstr>A Primer on Insurance</vt:lpstr>
      <vt:lpstr>Asymmetric Information and Insurance</vt:lpstr>
      <vt:lpstr>Solutions</vt:lpstr>
      <vt:lpstr>Informal Risk Sharing Arrangements (IRSA)</vt:lpstr>
      <vt:lpstr>Index Insurance</vt:lpstr>
      <vt:lpstr>Challenges to Index Insurance</vt:lpstr>
      <vt:lpstr>Selling the Poor on Index Insurance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Contextual Issues for Agriculture and Rural Development in Africa</dc:title>
  <dc:creator>Hans P. Binswanger-Mkhize</dc:creator>
  <cp:lastModifiedBy>J. Edward Taylor</cp:lastModifiedBy>
  <cp:revision>193</cp:revision>
  <dcterms:created xsi:type="dcterms:W3CDTF">2008-01-10T12:31:35Z</dcterms:created>
  <dcterms:modified xsi:type="dcterms:W3CDTF">2012-12-05T02:46:38Z</dcterms:modified>
</cp:coreProperties>
</file>